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embeddedFontLst>
    <p:embeddedFont>
      <p:font typeface="Quattrocento Sans"/>
      <p:regular r:id="rId22"/>
      <p:bold r:id="rId23"/>
      <p:italic r:id="rId24"/>
      <p:boldItalic r:id="rId25"/>
    </p:embeddedFont>
    <p:embeddedFont>
      <p:font typeface="Century Gothic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40">
          <p15:clr>
            <a:srgbClr val="A4A3A4"/>
          </p15:clr>
        </p15:guide>
        <p15:guide id="2" orient="horz" pos="144">
          <p15:clr>
            <a:srgbClr val="A4A3A4"/>
          </p15:clr>
        </p15:guide>
        <p15:guide id="3" orient="horz" pos="4104">
          <p15:clr>
            <a:srgbClr val="A4A3A4"/>
          </p15:clr>
        </p15:guide>
        <p15:guide id="4" pos="7440">
          <p15:clr>
            <a:srgbClr val="A4A3A4"/>
          </p15:clr>
        </p15:guide>
        <p15:guide id="5" orient="horz" pos="1417">
          <p15:clr>
            <a:srgbClr val="A4A3A4"/>
          </p15:clr>
        </p15:guide>
        <p15:guide id="6" orient="horz" pos="2376">
          <p15:clr>
            <a:srgbClr val="A4A3A4"/>
          </p15:clr>
        </p15:guide>
        <p15:guide id="7" pos="4824">
          <p15:clr>
            <a:srgbClr val="A4A3A4"/>
          </p15:clr>
        </p15:guide>
        <p15:guide id="8" pos="2016">
          <p15:clr>
            <a:srgbClr val="A4A3A4"/>
          </p15:clr>
        </p15:guide>
        <p15:guide id="9" orient="horz" pos="1680">
          <p15:clr>
            <a:srgbClr val="A4A3A4"/>
          </p15:clr>
        </p15:guide>
        <p15:guide id="10" orient="horz" pos="1008">
          <p15:clr>
            <a:srgbClr val="A4A3A4"/>
          </p15:clr>
        </p15:guide>
        <p15:guide id="11" pos="408">
          <p15:clr>
            <a:srgbClr val="A4A3A4"/>
          </p15:clr>
        </p15:guide>
        <p15:guide id="12" orient="horz" pos="792">
          <p15:clr>
            <a:srgbClr val="A4A3A4"/>
          </p15:clr>
        </p15:guide>
        <p15:guide id="13" orient="horz" pos="2760">
          <p15:clr>
            <a:srgbClr val="A4A3A4"/>
          </p15:clr>
        </p15:guide>
        <p15:guide id="14" orient="horz" pos="3024">
          <p15:clr>
            <a:srgbClr val="A4A3A4"/>
          </p15:clr>
        </p15:guide>
        <p15:guide id="15" pos="3840">
          <p15:clr>
            <a:srgbClr val="A4A3A4"/>
          </p15:clr>
        </p15:guide>
        <p15:guide id="16" orient="horz" pos="22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408E62-4AEC-4812-A5B6-967D50C94122}">
  <a:tblStyle styleId="{F9408E62-4AEC-4812-A5B6-967D50C941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AFE8D09-FAF4-4C1D-BF88-F16BB7D178F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0"/>
        <p:guide pos="144" orient="horz"/>
        <p:guide pos="4104" orient="horz"/>
        <p:guide pos="7440"/>
        <p:guide pos="1417" orient="horz"/>
        <p:guide pos="2376" orient="horz"/>
        <p:guide pos="4824"/>
        <p:guide pos="2016"/>
        <p:guide pos="1680" orient="horz"/>
        <p:guide pos="1008" orient="horz"/>
        <p:guide pos="408"/>
        <p:guide pos="792" orient="horz"/>
        <p:guide pos="2760" orient="horz"/>
        <p:guide pos="3024" orient="horz"/>
        <p:guide pos="3840"/>
        <p:guide pos="22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QuattrocentoSans-regular.fntdata"/><Relationship Id="rId21" Type="http://schemas.openxmlformats.org/officeDocument/2006/relationships/slide" Target="slides/slide15.xml"/><Relationship Id="rId24" Type="http://schemas.openxmlformats.org/officeDocument/2006/relationships/font" Target="fonts/QuattrocentoSans-italic.fntdata"/><Relationship Id="rId23" Type="http://schemas.openxmlformats.org/officeDocument/2006/relationships/font" Target="fonts/Quattrocen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enturyGothic-regular.fntdata"/><Relationship Id="rId25" Type="http://schemas.openxmlformats.org/officeDocument/2006/relationships/font" Target="fonts/QuattrocentoSans-boldItalic.fntdata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5f776bbea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35f776bbea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Els clients amb préstecs i hipoteques tendeixen a tenir un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saldo mitjà més baix o més risc d'incompliment? Com hauríem d'ajustar les nostres ofertes 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estratègies de gestió de riscos en funció d'aquestes troballes?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35f776bbea_1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bca06c79b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5bca06c79b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cfa64c01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5cfa64c01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cfa64c015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5cfa64c015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b90108a33_0_9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5b90108a33_0_9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5b90108a33_0_9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5f776bbea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35f776bbea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35f776bbea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85e363fd5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585e363fd5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585e363fd5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921592c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5921592c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5921592c0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5f776bbea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35f776bbea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35f776bbea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875e0e0d2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5875e0e0d2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Perfil del Client: 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Quines diferències hi ha en el comportament financer entre 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diferents segments demogràfics, i com podem utilitzar aquesta informació per personalitzar 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nostres ofertes?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5875e0e0d2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cf6000782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5cf6000782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Màrqueting i Comunicació: Quina relació hi ha entre el nombre de contactes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realitzats durant aquesta campanya i la taxa d'èxit, i com podem optimitzar la freqüència de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contacte per maximitzar els resultats de les nostres campanyes de màrqueting?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5cf6000782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bb6abaa80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5bb6abaa8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Analistes de Finances i Risc Crediticio: Els clients amb préstecs i hipoteques tendeixen a tenir un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saldo mitjà més baix o més risc d'incompliment? Com hauríem d'ajustar les nostres ofertes 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estratègies de gestió de riscos en funció d'aquestes troballes?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5bb6abaa80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leyenda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l título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>
  <p:cSld name="1_En blanc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>
            <p:ph idx="2" type="pic"/>
          </p:nvPr>
        </p:nvSpPr>
        <p:spPr>
          <a:xfrm>
            <a:off x="4689139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3" name="Google Shape;63;p9"/>
          <p:cNvSpPr/>
          <p:nvPr>
            <p:ph idx="3" type="pic"/>
          </p:nvPr>
        </p:nvSpPr>
        <p:spPr>
          <a:xfrm>
            <a:off x="1125882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"/>
          <p:cNvSpPr/>
          <p:nvPr>
            <p:ph idx="4" type="pic"/>
          </p:nvPr>
        </p:nvSpPr>
        <p:spPr>
          <a:xfrm>
            <a:off x="8252396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hyperlink" Target="https://github.com/ITACADEMYprojectes/ProjecteData/tree/main/Equip_9" TargetMode="External"/><Relationship Id="rId7" Type="http://schemas.openxmlformats.org/officeDocument/2006/relationships/hyperlink" Target="https://github.com/users/ITACADEMYprojectes/projects/13/views/2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github.com/users/ITACADEMYprojectes/projects/13/views/2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hyperlink" Target="https://github.com/ITACADEMYprojectes/ProjecteData/tree/main/Equip_9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7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3.gif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a foto en blanco y negro de una ciudad&#10;&#10;Descripción generada automáticamente"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2229">
                  <a:alpha val="91764"/>
                </a:srgbClr>
              </a:gs>
              <a:gs pos="20000">
                <a:srgbClr val="1F2229">
                  <a:alpha val="91764"/>
                </a:srgbClr>
              </a:gs>
              <a:gs pos="100000">
                <a:srgbClr val="1F2229">
                  <a:alpha val="6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571699" y="3444075"/>
            <a:ext cx="3048600" cy="81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FCFCF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E9 Bank</a:t>
            </a:r>
            <a:endParaRPr sz="2300"/>
          </a:p>
        </p:txBody>
      </p:sp>
      <p:sp>
        <p:nvSpPr>
          <p:cNvPr id="99" name="Google Shape;99;p14"/>
          <p:cNvSpPr txBox="1"/>
          <p:nvPr/>
        </p:nvSpPr>
        <p:spPr>
          <a:xfrm>
            <a:off x="4571705" y="4299330"/>
            <a:ext cx="304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2º Desafío</a:t>
            </a:r>
            <a:endParaRPr b="1"/>
          </a:p>
        </p:txBody>
      </p:sp>
      <p:pic>
        <p:nvPicPr>
          <p:cNvPr id="100" name="Google Shape;100;p14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725" y="1911025"/>
            <a:ext cx="1656550" cy="16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4571705" y="4800592"/>
            <a:ext cx="3048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BABAB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- 26</a:t>
            </a:r>
            <a:r>
              <a:rPr lang="es-ES" sz="1500">
                <a:solidFill>
                  <a:srgbClr val="BABAB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mayo 2025 -</a:t>
            </a:r>
            <a:endParaRPr sz="900">
              <a:solidFill>
                <a:srgbClr val="BABAB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FINANZAS Y RIESGO CREDITICIO</a:t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11811000" y="6481175"/>
            <a:ext cx="37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sp>
        <p:nvSpPr>
          <p:cNvPr id="315" name="Google Shape;315;p23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6" name="Google Shape;3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3"/>
          <p:cNvSpPr txBox="1"/>
          <p:nvPr/>
        </p:nvSpPr>
        <p:spPr>
          <a:xfrm>
            <a:off x="381000" y="1551875"/>
            <a:ext cx="521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SALDO MEDIO ANUAL </a:t>
            </a:r>
            <a:endParaRPr b="1"/>
          </a:p>
        </p:txBody>
      </p:sp>
      <p:sp>
        <p:nvSpPr>
          <p:cNvPr id="318" name="Google Shape;318;p23"/>
          <p:cNvSpPr txBox="1"/>
          <p:nvPr/>
        </p:nvSpPr>
        <p:spPr>
          <a:xfrm>
            <a:off x="6441875" y="1551875"/>
            <a:ext cx="55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 DE INCUMPLIMIENTO</a:t>
            </a: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/>
          </a:p>
        </p:txBody>
      </p:sp>
      <p:pic>
        <p:nvPicPr>
          <p:cNvPr id="319" name="Google Shape;319;p23" title="Graf_saldo_burbuja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" y="1921175"/>
            <a:ext cx="6002575" cy="356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 title="Graf_default_burbujas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2900" y="2018700"/>
            <a:ext cx="5877676" cy="35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 txBox="1"/>
          <p:nvPr/>
        </p:nvSpPr>
        <p:spPr>
          <a:xfrm>
            <a:off x="76200" y="5793600"/>
            <a:ext cx="5933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5249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Char char="➢"/>
            </a:pPr>
            <a:r>
              <a:rPr b="1" lang="es-ES" sz="1500">
                <a:latin typeface="Century Gothic"/>
                <a:ea typeface="Century Gothic"/>
                <a:cs typeface="Century Gothic"/>
                <a:sym typeface="Century Gothic"/>
              </a:rPr>
              <a:t>Mayor saldo medio</a:t>
            </a:r>
            <a:r>
              <a:rPr lang="es-ES" sz="1500">
                <a:latin typeface="Century Gothic"/>
                <a:ea typeface="Century Gothic"/>
                <a:cs typeface="Century Gothic"/>
                <a:sym typeface="Century Gothic"/>
              </a:rPr>
              <a:t> en clientes </a:t>
            </a:r>
            <a:r>
              <a:rPr b="1" lang="es-ES" sz="1500">
                <a:latin typeface="Century Gothic"/>
                <a:ea typeface="Century Gothic"/>
                <a:cs typeface="Century Gothic"/>
                <a:sym typeface="Century Gothic"/>
              </a:rPr>
              <a:t>sin productos</a:t>
            </a:r>
            <a:r>
              <a:rPr lang="es-ES" sz="1500">
                <a:latin typeface="Century Gothic"/>
                <a:ea typeface="Century Gothic"/>
                <a:cs typeface="Century Gothic"/>
                <a:sym typeface="Century Gothic"/>
              </a:rPr>
              <a:t> contratados.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85249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➢"/>
            </a:pPr>
            <a:r>
              <a:rPr lang="es-ES" sz="1500"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↑ </a:t>
            </a:r>
            <a:r>
              <a:rPr b="1"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saldo, ↑ proporción de clientes.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23"/>
          <p:cNvSpPr txBox="1"/>
          <p:nvPr/>
        </p:nvSpPr>
        <p:spPr>
          <a:xfrm>
            <a:off x="6155025" y="5775013"/>
            <a:ext cx="5933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5249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Char char="➢"/>
            </a:pPr>
            <a:r>
              <a:rPr b="1" lang="es-ES" sz="1500">
                <a:latin typeface="Century Gothic"/>
                <a:ea typeface="Century Gothic"/>
                <a:cs typeface="Century Gothic"/>
                <a:sym typeface="Century Gothic"/>
              </a:rPr>
              <a:t>Mayor r</a:t>
            </a:r>
            <a:r>
              <a:rPr b="1" lang="es-ES" sz="1500">
                <a:latin typeface="Century Gothic"/>
                <a:ea typeface="Century Gothic"/>
                <a:cs typeface="Century Gothic"/>
                <a:sym typeface="Century Gothic"/>
              </a:rPr>
              <a:t>iesgo</a:t>
            </a:r>
            <a:r>
              <a:rPr lang="es-ES" sz="1500">
                <a:latin typeface="Century Gothic"/>
                <a:ea typeface="Century Gothic"/>
                <a:cs typeface="Century Gothic"/>
                <a:sym typeface="Century Gothic"/>
              </a:rPr>
              <a:t> en clientes </a:t>
            </a:r>
            <a:r>
              <a:rPr b="1" lang="es-ES" sz="1500">
                <a:latin typeface="Century Gothic"/>
                <a:ea typeface="Century Gothic"/>
                <a:cs typeface="Century Gothic"/>
                <a:sym typeface="Century Gothic"/>
              </a:rPr>
              <a:t>con préstamos personales</a:t>
            </a:r>
            <a:r>
              <a:rPr lang="es-ES" sz="15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85249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➢"/>
            </a:pPr>
            <a:r>
              <a:rPr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b="1"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↑ </a:t>
            </a:r>
            <a:r>
              <a:rPr b="1" lang="es-ES" sz="1500">
                <a:latin typeface="Century Gothic"/>
                <a:ea typeface="Century Gothic"/>
                <a:cs typeface="Century Gothic"/>
                <a:sym typeface="Century Gothic"/>
              </a:rPr>
              <a:t>riesgo, </a:t>
            </a:r>
            <a:r>
              <a:rPr b="1"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↓ proporción de clientes</a:t>
            </a:r>
            <a:r>
              <a:rPr lang="es-E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8" name="Google Shape;328;p24"/>
          <p:cNvSpPr txBox="1"/>
          <p:nvPr/>
        </p:nvSpPr>
        <p:spPr>
          <a:xfrm>
            <a:off x="11832403" y="6481175"/>
            <a:ext cx="4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pic>
        <p:nvPicPr>
          <p:cNvPr id="329" name="Google Shape;329;p24" title="ChatGPT Image 15 may 2025, 11_19_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PROPUESTAS DE NEGOCIO</a:t>
            </a:r>
            <a:endParaRPr b="1" sz="3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31" name="Google Shape;331;p24"/>
          <p:cNvGrpSpPr/>
          <p:nvPr/>
        </p:nvGrpSpPr>
        <p:grpSpPr>
          <a:xfrm>
            <a:off x="381325" y="1299300"/>
            <a:ext cx="10613090" cy="1270294"/>
            <a:chOff x="428089" y="1373355"/>
            <a:chExt cx="7433697" cy="629700"/>
          </a:xfrm>
        </p:grpSpPr>
        <p:sp>
          <p:nvSpPr>
            <p:cNvPr id="332" name="Google Shape;332;p24"/>
            <p:cNvSpPr txBox="1"/>
            <p:nvPr/>
          </p:nvSpPr>
          <p:spPr>
            <a:xfrm>
              <a:off x="428089" y="1373355"/>
              <a:ext cx="2848500" cy="629700"/>
            </a:xfrm>
            <a:prstGeom prst="rect">
              <a:avLst/>
            </a:prstGeom>
            <a:solidFill>
              <a:srgbClr val="4FD0DB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Perfil del</a:t>
              </a:r>
              <a:endParaRPr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cliente</a:t>
              </a:r>
              <a:endParaRPr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3" name="Google Shape;333;p24"/>
            <p:cNvSpPr txBox="1"/>
            <p:nvPr/>
          </p:nvSpPr>
          <p:spPr>
            <a:xfrm>
              <a:off x="3276586" y="1407448"/>
              <a:ext cx="4585200" cy="57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4FD0D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4" name="Google Shape;334;p24"/>
          <p:cNvGrpSpPr/>
          <p:nvPr/>
        </p:nvGrpSpPr>
        <p:grpSpPr>
          <a:xfrm>
            <a:off x="381001" y="3083338"/>
            <a:ext cx="11271297" cy="1270294"/>
            <a:chOff x="260053" y="2257726"/>
            <a:chExt cx="7693193" cy="629700"/>
          </a:xfrm>
        </p:grpSpPr>
        <p:sp>
          <p:nvSpPr>
            <p:cNvPr id="335" name="Google Shape;335;p24"/>
            <p:cNvSpPr txBox="1"/>
            <p:nvPr/>
          </p:nvSpPr>
          <p:spPr>
            <a:xfrm>
              <a:off x="260053" y="2257726"/>
              <a:ext cx="2796300" cy="629700"/>
            </a:xfrm>
            <a:prstGeom prst="rect">
              <a:avLst/>
            </a:prstGeom>
            <a:solidFill>
              <a:srgbClr val="9BA2A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Marketing y comunicación</a:t>
              </a:r>
              <a:endParaRPr sz="3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3056346" y="2257732"/>
              <a:ext cx="4896900" cy="61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-31115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-"/>
              </a:pP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Depurar el canal </a:t>
              </a:r>
              <a:r>
                <a:rPr b="1"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desconocido</a:t>
              </a:r>
              <a:endParaRPr b="1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1115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-"/>
              </a:pPr>
              <a:r>
                <a:rPr b="1"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Priorizar el móvil</a:t>
              </a:r>
              <a:endParaRPr b="1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1115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-"/>
              </a:pP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Planificar los contactos para los </a:t>
              </a:r>
              <a:r>
                <a:rPr b="1"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días 1 y 10 </a:t>
              </a: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del mes</a:t>
              </a:r>
              <a:endParaRPr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1115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-"/>
              </a:pP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Incorporar canales de comunicación como </a:t>
              </a:r>
              <a:r>
                <a:rPr b="1"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email y mensajería</a:t>
              </a: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instantánea</a:t>
              </a:r>
              <a:endParaRPr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7" name="Google Shape;337;p24"/>
          <p:cNvGrpSpPr/>
          <p:nvPr/>
        </p:nvGrpSpPr>
        <p:grpSpPr>
          <a:xfrm>
            <a:off x="380990" y="4860619"/>
            <a:ext cx="10826905" cy="1270294"/>
            <a:chOff x="224209" y="3138831"/>
            <a:chExt cx="7064404" cy="629700"/>
          </a:xfrm>
        </p:grpSpPr>
        <p:sp>
          <p:nvSpPr>
            <p:cNvPr id="338" name="Google Shape;338;p24"/>
            <p:cNvSpPr txBox="1"/>
            <p:nvPr/>
          </p:nvSpPr>
          <p:spPr>
            <a:xfrm>
              <a:off x="224209" y="3138831"/>
              <a:ext cx="2700300" cy="629700"/>
            </a:xfrm>
            <a:prstGeom prst="rect">
              <a:avLst/>
            </a:prstGeom>
            <a:solidFill>
              <a:srgbClr val="30353F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Finanzas y riesgo</a:t>
              </a:r>
              <a:r>
                <a:rPr lang="es-E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s-E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crediticio</a:t>
              </a:r>
              <a:endParaRPr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9" name="Google Shape;339;p24"/>
            <p:cNvSpPr txBox="1"/>
            <p:nvPr/>
          </p:nvSpPr>
          <p:spPr>
            <a:xfrm>
              <a:off x="2924512" y="3180659"/>
              <a:ext cx="43641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Estrategia de </a:t>
              </a:r>
              <a:r>
                <a:rPr b="1"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gestión del riesgo diferenciada por tipo de cliente:</a:t>
              </a:r>
              <a:endParaRPr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11150" lvl="0" marL="45720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-"/>
              </a:pP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Optimización de la </a:t>
              </a:r>
              <a:r>
                <a:rPr b="1"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rentabilidad del saldo medio</a:t>
              </a:r>
              <a:endParaRPr b="1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1115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-"/>
              </a:pP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Control del </a:t>
              </a:r>
              <a:r>
                <a:rPr b="1"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riesgo de incumplimiento</a:t>
              </a:r>
              <a:r>
                <a:rPr lang="es-E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</a:t>
              </a:r>
              <a:endParaRPr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340" name="Google Shape;3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8025" y="1600200"/>
            <a:ext cx="800750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24" y="3314750"/>
            <a:ext cx="800750" cy="8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325" y="5239050"/>
            <a:ext cx="714600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4"/>
          <p:cNvSpPr txBox="1"/>
          <p:nvPr/>
        </p:nvSpPr>
        <p:spPr>
          <a:xfrm>
            <a:off x="4466100" y="1306150"/>
            <a:ext cx="72852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Estrategia de marketing creuat. Als perfils de m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és conversió en aquesta campanya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-"/>
            </a:pP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Afegim ofertes hipotec</a:t>
            </a: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àries a perfils d’estudiants 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-"/>
            </a:pP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Afegim ofertes de prèstecs a jubilats divorciats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-"/>
            </a:pPr>
            <a:r>
              <a:rPr lang="es-E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Evitem ofertes de prèstecs de cap tipus a perfils de feina desconeguda solters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"/>
            <a:ext cx="12192000" cy="6857999"/>
          </a:xfrm>
          <a:custGeom>
            <a:rect b="b" l="l" r="r" t="t"/>
            <a:pathLst>
              <a:path extrusionOk="0" h="6857999" w="12192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50" name="Google Shape;35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2229">
                  <a:alpha val="91764"/>
                </a:srgbClr>
              </a:gs>
              <a:gs pos="20000">
                <a:srgbClr val="1F2229">
                  <a:alpha val="91764"/>
                </a:srgbClr>
              </a:gs>
              <a:gs pos="100000">
                <a:srgbClr val="1F2229">
                  <a:alpha val="6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51" name="Google Shape;351;p25"/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352" name="Google Shape;352;p25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54" name="Google Shape;354;p25"/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5" name="Google Shape;355;p25"/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6" name="Google Shape;356;p25"/>
          <p:cNvSpPr txBox="1"/>
          <p:nvPr/>
        </p:nvSpPr>
        <p:spPr>
          <a:xfrm>
            <a:off x="4717417" y="3059668"/>
            <a:ext cx="275716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GRACIAS</a:t>
            </a:r>
            <a:endParaRPr/>
          </a:p>
        </p:txBody>
      </p:sp>
      <p:pic>
        <p:nvPicPr>
          <p:cNvPr id="357" name="Google Shape;357;p25" title="ChatGPT Image 15 may 2025, 11_19_09.png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25"/>
          <p:cNvGrpSpPr/>
          <p:nvPr/>
        </p:nvGrpSpPr>
        <p:grpSpPr>
          <a:xfrm>
            <a:off x="8250150" y="6222150"/>
            <a:ext cx="3881525" cy="585904"/>
            <a:chOff x="1894925" y="5596350"/>
            <a:chExt cx="3881525" cy="585904"/>
          </a:xfrm>
        </p:grpSpPr>
        <p:pic>
          <p:nvPicPr>
            <p:cNvPr id="359" name="Google Shape;35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4925" y="5596354"/>
              <a:ext cx="574313" cy="585900"/>
            </a:xfrm>
            <a:prstGeom prst="rect">
              <a:avLst/>
            </a:prstGeom>
            <a:gradFill>
              <a:gsLst>
                <a:gs pos="0">
                  <a:srgbClr val="1F2229">
                    <a:alpha val="91764"/>
                  </a:srgbClr>
                </a:gs>
                <a:gs pos="20000">
                  <a:srgbClr val="1F2229">
                    <a:alpha val="91764"/>
                  </a:srgbClr>
                </a:gs>
                <a:gs pos="100000">
                  <a:srgbClr val="1F2229">
                    <a:alpha val="60000"/>
                  </a:srgbClr>
                </a:gs>
              </a:gsLst>
              <a:lin ang="16200038" scaled="0"/>
            </a:gradFill>
            <a:ln>
              <a:noFill/>
            </a:ln>
          </p:spPr>
        </p:pic>
        <p:sp>
          <p:nvSpPr>
            <p:cNvPr id="360" name="Google Shape;360;p25"/>
            <p:cNvSpPr txBox="1"/>
            <p:nvPr/>
          </p:nvSpPr>
          <p:spPr>
            <a:xfrm>
              <a:off x="2469250" y="5596350"/>
              <a:ext cx="33072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u="sng">
                  <a:solidFill>
                    <a:srgbClr val="CECECE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 – Carpeta Equipo 9</a:t>
              </a:r>
              <a:endParaRPr sz="12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u="sng">
                  <a:solidFill>
                    <a:srgbClr val="CECECE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 Project Board – Gestión de Tareas</a:t>
              </a:r>
              <a:endParaRPr sz="12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CECEC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/>
          <p:nvPr/>
        </p:nvSpPr>
        <p:spPr>
          <a:xfrm rot="2700000">
            <a:off x="11788943" y="6333474"/>
            <a:ext cx="527486" cy="603188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7" name="Google Shape;367;p26"/>
          <p:cNvSpPr txBox="1"/>
          <p:nvPr/>
        </p:nvSpPr>
        <p:spPr>
          <a:xfrm>
            <a:off x="11832403" y="6481175"/>
            <a:ext cx="4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368" name="Google Shape;368;p26"/>
          <p:cNvCxnSpPr/>
          <p:nvPr/>
        </p:nvCxnSpPr>
        <p:spPr>
          <a:xfrm>
            <a:off x="685686" y="2036029"/>
            <a:ext cx="146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9" name="Google Shape;369;p26" title="ChatGPT Image 15 may 2025, 11_19_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6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PROPUESTAS</a:t>
            </a:r>
            <a:endParaRPr/>
          </a:p>
        </p:txBody>
      </p:sp>
      <p:sp>
        <p:nvSpPr>
          <p:cNvPr id="371" name="Google Shape;371;p26"/>
          <p:cNvSpPr txBox="1"/>
          <p:nvPr/>
        </p:nvSpPr>
        <p:spPr>
          <a:xfrm>
            <a:off x="1497300" y="-34425"/>
            <a:ext cx="17031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Tod@s</a:t>
            </a:r>
            <a:endParaRPr sz="300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372" name="Google Shape;372;p26"/>
          <p:cNvGraphicFramePr/>
          <p:nvPr/>
        </p:nvGraphicFramePr>
        <p:xfrm>
          <a:off x="760863" y="77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{5AFE8D09-FAF4-4C1D-BF88-F16BB7D178F1}</a:tableStyleId>
              </a:tblPr>
              <a:tblGrid>
                <a:gridCol w="4930550"/>
                <a:gridCol w="5748675"/>
              </a:tblGrid>
              <a:tr h="728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Dirección Comercial &amp; Producto</a:t>
                      </a:r>
                      <a:endParaRPr b="1" sz="2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91425" marB="91425" marR="91425" marL="91425">
                    <a:solidFill>
                      <a:srgbClr val="4FD0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Gestión de Riesgos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rgbClr val="61C1C9"/>
                    </a:solidFill>
                  </a:tcPr>
                </a:tc>
              </a:tr>
              <a:tr h="97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500"/>
                        <a:t>• Priorizar hipotecas vs. préstamos —</a:t>
                      </a:r>
                      <a:r>
                        <a:rPr b="1" lang="es-ES"/>
                        <a:t> </a:t>
                      </a:r>
                      <a:r>
                        <a:rPr lang="es-ES"/>
                        <a:t>menor tasa de impago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500"/>
                        <a:t>• Endurecer límites a préstamos personales —</a:t>
                      </a:r>
                      <a:r>
                        <a:rPr lang="es-ES"/>
                        <a:t> reducir exposición excesiva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97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500"/>
                        <a:t>• Productos híbridos / escalonados —</a:t>
                      </a:r>
                      <a:r>
                        <a:rPr lang="es-ES" sz="1500"/>
                        <a:t> </a:t>
                      </a:r>
                      <a:r>
                        <a:rPr lang="es-ES"/>
                        <a:t>migración suave de deuda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CFC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/>
                        <a:t>• </a:t>
                      </a:r>
                      <a:r>
                        <a:rPr b="1" lang="es-ES" sz="1500"/>
                        <a:t>Alertas tempranas por saldo y tipo de producto</a:t>
                      </a:r>
                      <a:r>
                        <a:rPr lang="es-ES" sz="1500"/>
                        <a:t> </a:t>
                      </a:r>
                      <a:r>
                        <a:rPr b="1" lang="es-ES" sz="1500"/>
                        <a:t>—</a:t>
                      </a:r>
                      <a:r>
                        <a:rPr lang="es-ES" sz="1500"/>
                        <a:t> </a:t>
                      </a:r>
                      <a:r>
                        <a:rPr lang="es-ES"/>
                        <a:t>detectar riesgo al alza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1F1F1"/>
                    </a:solidFill>
                  </a:tcPr>
                </a:tc>
              </a:tr>
              <a:tr h="97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500"/>
                        <a:t>• Captación de “sin crédito” (47 %) —</a:t>
                      </a:r>
                      <a:r>
                        <a:rPr lang="es-ES" sz="1500"/>
                        <a:t> </a:t>
                      </a:r>
                      <a:r>
                        <a:rPr lang="es-ES"/>
                        <a:t>segmento de bajo riesgo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500"/>
                        <a:t>• Seguimiento continuo del segmento “ambos”</a:t>
                      </a:r>
                      <a:r>
                        <a:rPr lang="es-ES" sz="1500"/>
                        <a:t> </a:t>
                      </a:r>
                      <a:r>
                        <a:rPr b="1" lang="es-ES" sz="1500"/>
                        <a:t>—</a:t>
                      </a:r>
                      <a:r>
                        <a:rPr lang="es-ES" sz="1500"/>
                        <a:t> </a:t>
                      </a:r>
                      <a:r>
                        <a:rPr lang="es-ES"/>
                        <a:t>mitigar riesgo emergente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97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500"/>
                        <a:t>• Ofertas segmentadas por perfil —</a:t>
                      </a:r>
                      <a:r>
                        <a:rPr lang="es-ES" sz="1500"/>
                        <a:t> </a:t>
                      </a:r>
                      <a:r>
                        <a:rPr lang="es-ES"/>
                        <a:t>mensajes adaptados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CFC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500"/>
                        <a:t>• Ajuste de score crediticio según producto</a:t>
                      </a:r>
                      <a:r>
                        <a:rPr lang="es-ES" sz="1500"/>
                        <a:t> </a:t>
                      </a:r>
                      <a:r>
                        <a:rPr b="1" lang="es-ES" sz="1500"/>
                        <a:t>—</a:t>
                      </a:r>
                      <a:r>
                        <a:rPr lang="es-ES"/>
                        <a:t> Invertir los </a:t>
                      </a:r>
                      <a:r>
                        <a:rPr lang="es-ES"/>
                        <a:t>porcentajes</a:t>
                      </a:r>
                      <a:r>
                        <a:rPr lang="es-ES"/>
                        <a:t> en riesgo moderado y alto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/>
          <p:nvPr/>
        </p:nvSpPr>
        <p:spPr>
          <a:xfrm>
            <a:off x="9014494" y="4169550"/>
            <a:ext cx="29334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2400" spcFirstLastPara="1" rIns="1500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r>
              <a:rPr lang="es-ES" sz="1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strategia de </a:t>
            </a:r>
            <a:r>
              <a:rPr b="1" lang="es-ES" sz="1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 del riesgo diferenciada por tipo de cliente:</a:t>
            </a:r>
            <a:endParaRPr sz="1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0353F"/>
              </a:buClr>
              <a:buSzPts val="1200"/>
              <a:buFont typeface="Century Gothic"/>
              <a:buChar char="-"/>
            </a:pPr>
            <a:r>
              <a:rPr lang="es-ES" sz="1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Optimización de la </a:t>
            </a:r>
            <a:r>
              <a:rPr b="1" lang="es-ES" sz="1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rentabilidad del saldo medio</a:t>
            </a:r>
            <a:endParaRPr b="1" sz="1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1200"/>
              <a:buFont typeface="Century Gothic"/>
              <a:buChar char="-"/>
            </a:pPr>
            <a:r>
              <a:rPr lang="es-ES" sz="1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 del </a:t>
            </a:r>
            <a:r>
              <a:rPr b="1" lang="es-ES" sz="1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riesgo de incumplimiento</a:t>
            </a:r>
            <a:r>
              <a:rPr lang="es-ES" sz="1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0" y="4169550"/>
            <a:ext cx="31023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2400" spcFirstLastPara="1" rIns="15005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A2AC"/>
              </a:buClr>
              <a:buSzPts val="1200"/>
              <a:buFont typeface="Century Gothic"/>
              <a:buChar char="-"/>
            </a:pPr>
            <a:r>
              <a:rPr lang="es-ES" sz="12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Depurar el canal desconocido</a:t>
            </a:r>
            <a:endParaRPr sz="1200">
              <a:solidFill>
                <a:srgbClr val="9BA2A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A2AC"/>
              </a:buClr>
              <a:buSzPts val="1200"/>
              <a:buFont typeface="Century Gothic"/>
              <a:buChar char="-"/>
            </a:pPr>
            <a:r>
              <a:rPr b="1" lang="es-ES" sz="12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Priorizar el móvil</a:t>
            </a:r>
            <a:endParaRPr b="1" sz="1200">
              <a:solidFill>
                <a:srgbClr val="9BA2A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A2AC"/>
              </a:buClr>
              <a:buSzPts val="1200"/>
              <a:buFont typeface="Century Gothic"/>
              <a:buChar char="-"/>
            </a:pPr>
            <a:r>
              <a:rPr lang="es-ES" sz="12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Planificar los contactos para los </a:t>
            </a:r>
            <a:r>
              <a:rPr b="1" lang="es-ES" sz="12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días 1 y 10</a:t>
            </a:r>
            <a:r>
              <a:rPr lang="es-ES" sz="12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mes</a:t>
            </a:r>
            <a:endParaRPr sz="1200">
              <a:solidFill>
                <a:srgbClr val="9BA2A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A2AC"/>
              </a:buClr>
              <a:buSzPts val="1200"/>
              <a:buFont typeface="Century Gothic"/>
              <a:buChar char="-"/>
            </a:pPr>
            <a:r>
              <a:rPr lang="es-ES" sz="12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Incorporar otros canales de comunicación como </a:t>
            </a:r>
            <a:r>
              <a:rPr b="1" lang="es-ES" sz="12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email y mensajería instantánea</a:t>
            </a:r>
            <a:endParaRPr b="1" sz="11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7051825" y="940500"/>
            <a:ext cx="3401100" cy="17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2400" spcFirstLastPara="1" rIns="150050" wrap="square" tIns="0">
            <a:noAutofit/>
          </a:bodyPr>
          <a:lstStyle/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1200"/>
              <a:buFont typeface="Century Gothic"/>
              <a:buChar char="-"/>
            </a:pPr>
            <a:r>
              <a:rPr lang="es-ES" sz="1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1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1200"/>
              <a:buFont typeface="Century Gothic"/>
              <a:buChar char="-"/>
            </a:pPr>
            <a:r>
              <a:rPr i="0" lang="es-ES" sz="1200" u="none" cap="none" strike="noStrike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1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27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11832403" y="6481175"/>
            <a:ext cx="4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</a:t>
            </a:r>
            <a:endParaRPr/>
          </a:p>
        </p:txBody>
      </p:sp>
      <p:sp>
        <p:nvSpPr>
          <p:cNvPr id="382" name="Google Shape;382;p27"/>
          <p:cNvSpPr txBox="1"/>
          <p:nvPr/>
        </p:nvSpPr>
        <p:spPr>
          <a:xfrm>
            <a:off x="728193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PROPUESTAS DE NEGOCIO</a:t>
            </a:r>
            <a:endParaRPr b="1" sz="3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p27"/>
          <p:cNvSpPr txBox="1"/>
          <p:nvPr/>
        </p:nvSpPr>
        <p:spPr>
          <a:xfrm>
            <a:off x="10356300" y="211875"/>
            <a:ext cx="17031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Tod@s</a:t>
            </a:r>
            <a:endParaRPr sz="300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84" name="Google Shape;384;p27"/>
          <p:cNvGrpSpPr/>
          <p:nvPr/>
        </p:nvGrpSpPr>
        <p:grpSpPr>
          <a:xfrm>
            <a:off x="3289779" y="982137"/>
            <a:ext cx="5612455" cy="4744526"/>
            <a:chOff x="3289779" y="1600200"/>
            <a:chExt cx="5612455" cy="4744526"/>
          </a:xfrm>
        </p:grpSpPr>
        <p:grpSp>
          <p:nvGrpSpPr>
            <p:cNvPr id="385" name="Google Shape;385;p27"/>
            <p:cNvGrpSpPr/>
            <p:nvPr/>
          </p:nvGrpSpPr>
          <p:grpSpPr>
            <a:xfrm>
              <a:off x="3289779" y="1600200"/>
              <a:ext cx="5612455" cy="4744526"/>
              <a:chOff x="2789413" y="1907"/>
              <a:chExt cx="3563690" cy="3225594"/>
            </a:xfrm>
          </p:grpSpPr>
          <p:sp>
            <p:nvSpPr>
              <p:cNvPr id="386" name="Google Shape;386;p27"/>
              <p:cNvSpPr/>
              <p:nvPr/>
            </p:nvSpPr>
            <p:spPr>
              <a:xfrm>
                <a:off x="4051208" y="1458903"/>
                <a:ext cx="1040100" cy="1040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lin ang="5400012" scaled="0"/>
              </a:gradFill>
              <a:ln cap="flat" cmpd="sng" w="9525">
                <a:solidFill>
                  <a:srgbClr val="43CDD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7"/>
              <p:cNvSpPr/>
              <p:nvPr/>
            </p:nvSpPr>
            <p:spPr>
              <a:xfrm rot="-5400000">
                <a:off x="4460906" y="1079946"/>
                <a:ext cx="220800" cy="353700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solidFill>
                <a:srgbClr val="BFBFB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7"/>
              <p:cNvSpPr txBox="1"/>
              <p:nvPr/>
            </p:nvSpPr>
            <p:spPr>
              <a:xfrm rot="-5400000">
                <a:off x="4493836" y="1183746"/>
                <a:ext cx="154800" cy="2121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Quattrocento Sans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9" name="Google Shape;389;p27"/>
              <p:cNvSpPr/>
              <p:nvPr/>
            </p:nvSpPr>
            <p:spPr>
              <a:xfrm>
                <a:off x="4051208" y="1907"/>
                <a:ext cx="1040100" cy="1040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lin ang="5400012" scaled="0"/>
              </a:gradFill>
              <a:ln cap="flat" cmpd="sng" w="9525">
                <a:solidFill>
                  <a:srgbClr val="43CDD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7"/>
              <p:cNvSpPr txBox="1"/>
              <p:nvPr/>
            </p:nvSpPr>
            <p:spPr>
              <a:xfrm>
                <a:off x="4203534" y="154233"/>
                <a:ext cx="735600" cy="735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8875" lIns="8875" spcFirstLastPara="1" rIns="8875" wrap="square" tIns="88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Quattrocento Sans"/>
                  <a:buNone/>
                </a:pPr>
                <a:r>
                  <a:rPr b="1" i="0" lang="es-ES" sz="13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PERFIL DE CLIENTE</a:t>
                </a:r>
                <a:endParaRPr b="1" sz="2000"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1" name="Google Shape;391;p27"/>
              <p:cNvSpPr/>
              <p:nvPr/>
            </p:nvSpPr>
            <p:spPr>
              <a:xfrm rot="9001413">
                <a:off x="3835347" y="2163243"/>
                <a:ext cx="220957" cy="353614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solidFill>
                <a:srgbClr val="BFBFB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7"/>
              <p:cNvSpPr txBox="1"/>
              <p:nvPr/>
            </p:nvSpPr>
            <p:spPr>
              <a:xfrm rot="-1802899">
                <a:off x="3897197" y="2217379"/>
                <a:ext cx="154574" cy="2123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Quattrocento Sans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3" name="Google Shape;393;p27"/>
              <p:cNvSpPr/>
              <p:nvPr/>
            </p:nvSpPr>
            <p:spPr>
              <a:xfrm>
                <a:off x="2789413" y="2187401"/>
                <a:ext cx="1040100" cy="1040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lin ang="5400012" scaled="0"/>
              </a:gradFill>
              <a:ln cap="flat" cmpd="sng" w="9525">
                <a:solidFill>
                  <a:srgbClr val="43CDD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7"/>
              <p:cNvSpPr txBox="1"/>
              <p:nvPr/>
            </p:nvSpPr>
            <p:spPr>
              <a:xfrm>
                <a:off x="2847525" y="2339727"/>
                <a:ext cx="914100" cy="735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8875" lIns="8875" spcFirstLastPara="1" rIns="8875" wrap="square" tIns="88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Quattrocento Sans"/>
                  <a:buNone/>
                </a:pPr>
                <a:r>
                  <a:rPr b="1" i="0" lang="es-ES" sz="13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MARKETING Y COMUNICACIÓN</a:t>
                </a:r>
                <a:endParaRPr b="1" sz="2000"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5" name="Google Shape;395;p27"/>
              <p:cNvSpPr/>
              <p:nvPr/>
            </p:nvSpPr>
            <p:spPr>
              <a:xfrm rot="1798587">
                <a:off x="5086381" y="2163274"/>
                <a:ext cx="220957" cy="353614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solidFill>
                <a:srgbClr val="BFBFB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7"/>
              <p:cNvSpPr txBox="1"/>
              <p:nvPr/>
            </p:nvSpPr>
            <p:spPr>
              <a:xfrm rot="1802899">
                <a:off x="5090658" y="2217453"/>
                <a:ext cx="154574" cy="2123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Quattrocento Sans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7" name="Google Shape;397;p27"/>
              <p:cNvSpPr/>
              <p:nvPr/>
            </p:nvSpPr>
            <p:spPr>
              <a:xfrm>
                <a:off x="5313003" y="2187401"/>
                <a:ext cx="1040100" cy="1040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lin ang="5400012" scaled="0"/>
              </a:gradFill>
              <a:ln cap="flat" cmpd="sng" w="9525">
                <a:solidFill>
                  <a:srgbClr val="43CDD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7"/>
              <p:cNvSpPr txBox="1"/>
              <p:nvPr/>
            </p:nvSpPr>
            <p:spPr>
              <a:xfrm>
                <a:off x="5405513" y="2339727"/>
                <a:ext cx="871200" cy="735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8875" lIns="8875" spcFirstLastPara="1" rIns="8875" wrap="square" tIns="88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Quattrocento Sans"/>
                  <a:buNone/>
                </a:pPr>
                <a:r>
                  <a:rPr b="1" i="0" lang="es-ES" sz="13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FINANZAS Y RIESGO CREDITICIO</a:t>
                </a:r>
                <a:endParaRPr b="1" i="0" sz="13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pic>
          <p:nvPicPr>
            <p:cNvPr id="399" name="Google Shape;399;p27" title="ChatGPT Image 15 may 2025, 11_19_09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3999" y="3788418"/>
              <a:ext cx="1439626" cy="1439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El contenido generado por IA puede ser incorrecto." id="404" name="Google Shape;404;p2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2279665"/>
            <a:ext cx="5181600" cy="344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8"/>
          <p:cNvGrpSpPr/>
          <p:nvPr/>
        </p:nvGrpSpPr>
        <p:grpSpPr>
          <a:xfrm>
            <a:off x="838833" y="1825624"/>
            <a:ext cx="5180384" cy="4351338"/>
            <a:chOff x="633" y="-1"/>
            <a:chExt cx="5180384" cy="4351338"/>
          </a:xfrm>
        </p:grpSpPr>
        <p:sp>
          <p:nvSpPr>
            <p:cNvPr id="406" name="Google Shape;406;p28"/>
            <p:cNvSpPr/>
            <p:nvPr/>
          </p:nvSpPr>
          <p:spPr>
            <a:xfrm rot="-5400000">
              <a:off x="-1352761" y="1353393"/>
              <a:ext cx="4351338" cy="1644550"/>
            </a:xfrm>
            <a:prstGeom prst="flowChartManualOperation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 txBox="1"/>
            <p:nvPr/>
          </p:nvSpPr>
          <p:spPr>
            <a:xfrm>
              <a:off x="633" y="870267"/>
              <a:ext cx="1644600" cy="26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52400" spcFirstLastPara="1" rIns="1500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r>
                <a:rPr b="1" i="0" lang="es-ES" sz="2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Cliente</a:t>
              </a:r>
              <a:endParaRPr b="1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914400" marR="0" rtl="0" algn="l">
                <a:lnSpc>
                  <a:spcPct val="10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28"/>
            <p:cNvSpPr/>
            <p:nvPr/>
          </p:nvSpPr>
          <p:spPr>
            <a:xfrm rot="-5400000">
              <a:off x="415130" y="1353393"/>
              <a:ext cx="4351338" cy="1644550"/>
            </a:xfrm>
            <a:prstGeom prst="flowChartManualOperation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 txBox="1"/>
            <p:nvPr/>
          </p:nvSpPr>
          <p:spPr>
            <a:xfrm>
              <a:off x="1768524" y="870267"/>
              <a:ext cx="1644600" cy="26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52400" spcFirstLastPara="1" rIns="1500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r>
                <a:rPr b="1" i="0" lang="es-ES" sz="2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Marketing</a:t>
              </a:r>
              <a:endParaRPr b="1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200">
                  <a:solidFill>
                    <a:srgbClr val="9BA2A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Depurar el canal </a:t>
              </a:r>
              <a:r>
                <a:rPr b="1" lang="es-ES" sz="1200">
                  <a:solidFill>
                    <a:srgbClr val="9BA2A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desconocido</a:t>
              </a:r>
              <a:endParaRPr b="1" sz="12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9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9BA2A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Priorizar el móvil</a:t>
              </a:r>
              <a:endParaRPr b="1" sz="12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200">
                  <a:solidFill>
                    <a:srgbClr val="9BA2A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Planificar para los </a:t>
              </a:r>
              <a:r>
                <a:rPr b="1" lang="es-ES" sz="1200">
                  <a:solidFill>
                    <a:srgbClr val="9BA2A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días 1 y 10</a:t>
              </a:r>
              <a:r>
                <a:rPr lang="es-ES" sz="1200">
                  <a:solidFill>
                    <a:srgbClr val="9BA2A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endParaRPr sz="12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900">
                <a:solidFill>
                  <a:srgbClr val="9BA2A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200">
                  <a:solidFill>
                    <a:srgbClr val="9BA2A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Incorporar </a:t>
              </a:r>
              <a:r>
                <a:rPr b="1" lang="es-ES" sz="1200">
                  <a:solidFill>
                    <a:srgbClr val="9BA2A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email y mensajería instantánea</a:t>
              </a:r>
              <a:endParaRPr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 rot="-5400000">
              <a:off x="2183023" y="1353393"/>
              <a:ext cx="4351338" cy="1644550"/>
            </a:xfrm>
            <a:prstGeom prst="flowChartManualOperation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 txBox="1"/>
            <p:nvPr/>
          </p:nvSpPr>
          <p:spPr>
            <a:xfrm>
              <a:off x="3536417" y="870267"/>
              <a:ext cx="1644600" cy="26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52400" spcFirstLastPara="1" rIns="1500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r>
                <a:rPr b="1" i="0" lang="es-ES" sz="2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Finanzas</a:t>
              </a:r>
              <a:endParaRPr b="1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85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Estrategia de </a:t>
              </a:r>
              <a:r>
                <a:rPr b="1" lang="es-ES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gestión del riesgo diferenciada por tipo de cliente:</a:t>
              </a:r>
              <a:endParaRPr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174625" lvl="0" marL="89999" marR="0" rtl="0" algn="l">
                <a:lnSpc>
                  <a:spcPct val="10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Char char="-"/>
              </a:pPr>
              <a:r>
                <a:rPr lang="es-ES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Optimización de la rentabilidad del saldo medio</a:t>
              </a: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174625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Char char="-"/>
              </a:pPr>
              <a:r>
                <a:rPr lang="es-ES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Control del  riesgo de incumplimiento.</a:t>
              </a: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12" name="Google Shape;412;p28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3" name="Google Shape;413;p28"/>
          <p:cNvSpPr txBox="1"/>
          <p:nvPr/>
        </p:nvSpPr>
        <p:spPr>
          <a:xfrm>
            <a:off x="11832403" y="6481175"/>
            <a:ext cx="4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</a:t>
            </a:r>
            <a:endParaRPr/>
          </a:p>
        </p:txBody>
      </p:sp>
      <p:pic>
        <p:nvPicPr>
          <p:cNvPr id="414" name="Google Shape;414;p28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8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PROPUESTAS</a:t>
            </a:r>
            <a:endParaRPr b="1" sz="3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NEGOCIO</a:t>
            </a:r>
            <a:endParaRPr b="1" sz="3200">
              <a:solidFill>
                <a:srgbClr val="3035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1497300" y="-34425"/>
            <a:ext cx="17031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Tod@s</a:t>
            </a:r>
            <a:endParaRPr sz="300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PRESENTACIÓN DEL EQUIPO</a:t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/>
          </a:p>
        </p:txBody>
      </p:sp>
      <p:pic>
        <p:nvPicPr>
          <p:cNvPr id="110" name="Google Shape;110;p15" title="ChatGPT Image 15 may 2025, 11_19_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5"/>
          <p:cNvCxnSpPr>
            <a:stCxn id="112" idx="2"/>
            <a:endCxn id="113" idx="0"/>
          </p:cNvCxnSpPr>
          <p:nvPr/>
        </p:nvCxnSpPr>
        <p:spPr>
          <a:xfrm flipH="1" rot="-5400000">
            <a:off x="6916575" y="677108"/>
            <a:ext cx="828000" cy="36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4" name="Google Shape;114;p15"/>
          <p:cNvCxnSpPr>
            <a:stCxn id="115" idx="0"/>
            <a:endCxn id="112" idx="2"/>
          </p:cNvCxnSpPr>
          <p:nvPr/>
        </p:nvCxnSpPr>
        <p:spPr>
          <a:xfrm rot="-5400000">
            <a:off x="3396275" y="807754"/>
            <a:ext cx="828000" cy="3389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6" name="Google Shape;116;p15"/>
          <p:cNvCxnSpPr>
            <a:stCxn id="117" idx="0"/>
            <a:endCxn id="115" idx="2"/>
          </p:cNvCxnSpPr>
          <p:nvPr/>
        </p:nvCxnSpPr>
        <p:spPr>
          <a:xfrm rot="-5400000">
            <a:off x="1668575" y="3851854"/>
            <a:ext cx="8943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8" name="Google Shape;118;p15"/>
          <p:cNvCxnSpPr>
            <a:stCxn id="113" idx="2"/>
            <a:endCxn id="119" idx="0"/>
          </p:cNvCxnSpPr>
          <p:nvPr/>
        </p:nvCxnSpPr>
        <p:spPr>
          <a:xfrm flipH="1" rot="-5400000">
            <a:off x="9267525" y="3293554"/>
            <a:ext cx="859200" cy="10821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0" name="Google Shape;120;p15"/>
          <p:cNvCxnSpPr>
            <a:stCxn id="121" idx="0"/>
            <a:endCxn id="113" idx="2"/>
          </p:cNvCxnSpPr>
          <p:nvPr/>
        </p:nvCxnSpPr>
        <p:spPr>
          <a:xfrm rot="-5400000">
            <a:off x="8190625" y="3298642"/>
            <a:ext cx="859200" cy="10719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2" name="Google Shape;112;p15"/>
          <p:cNvSpPr txBox="1"/>
          <p:nvPr/>
        </p:nvSpPr>
        <p:spPr>
          <a:xfrm>
            <a:off x="4478025" y="1600208"/>
            <a:ext cx="2054100" cy="488400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rgbClr val="4344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E9 BANK</a:t>
            </a:r>
            <a:endParaRPr b="1" sz="1500">
              <a:solidFill>
                <a:srgbClr val="4344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090025" y="2916604"/>
            <a:ext cx="2050800" cy="488400"/>
          </a:xfrm>
          <a:prstGeom prst="rect">
            <a:avLst/>
          </a:prstGeom>
          <a:solidFill>
            <a:srgbClr val="4FD0DB"/>
          </a:solidFill>
          <a:ln cap="flat" cmpd="sng" w="19050">
            <a:solidFill>
              <a:srgbClr val="61C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Perfil de Cliente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130675" y="2916604"/>
            <a:ext cx="2050800" cy="488400"/>
          </a:xfrm>
          <a:prstGeom prst="rect">
            <a:avLst/>
          </a:prstGeom>
          <a:solidFill>
            <a:srgbClr val="30353F"/>
          </a:solidFill>
          <a:ln cap="flat" cmpd="sng" w="19050">
            <a:solidFill>
              <a:srgbClr val="61C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Finanzas y Riesgo Crediticio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9212675" y="4264192"/>
            <a:ext cx="2050800" cy="488400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4344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María Uriburu</a:t>
            </a:r>
            <a:endParaRPr sz="1300">
              <a:solidFill>
                <a:srgbClr val="4344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7058875" y="4264192"/>
            <a:ext cx="2050800" cy="488400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4344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Fabio Esparza</a:t>
            </a:r>
            <a:endParaRPr sz="1300">
              <a:solidFill>
                <a:srgbClr val="4344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090025" y="4299304"/>
            <a:ext cx="2050800" cy="488400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4344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Roser Blasco</a:t>
            </a:r>
            <a:endParaRPr sz="1300">
              <a:solidFill>
                <a:srgbClr val="4344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2" name="Google Shape;122;p15"/>
          <p:cNvCxnSpPr>
            <a:stCxn id="112" idx="2"/>
            <a:endCxn id="123" idx="0"/>
          </p:cNvCxnSpPr>
          <p:nvPr/>
        </p:nvCxnSpPr>
        <p:spPr>
          <a:xfrm flipH="1" rot="-5400000">
            <a:off x="5091375" y="2502308"/>
            <a:ext cx="828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3" name="Google Shape;123;p15"/>
          <p:cNvSpPr txBox="1"/>
          <p:nvPr/>
        </p:nvSpPr>
        <p:spPr>
          <a:xfrm>
            <a:off x="4479675" y="2916604"/>
            <a:ext cx="2050800" cy="488400"/>
          </a:xfrm>
          <a:prstGeom prst="rect">
            <a:avLst/>
          </a:prstGeom>
          <a:solidFill>
            <a:srgbClr val="BABABA"/>
          </a:solidFill>
          <a:ln cap="flat" cmpd="sng" w="19050">
            <a:solidFill>
              <a:srgbClr val="9BA2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 y Comunicación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4" name="Google Shape;124;p15"/>
          <p:cNvCxnSpPr>
            <a:stCxn id="123" idx="2"/>
            <a:endCxn id="125" idx="0"/>
          </p:cNvCxnSpPr>
          <p:nvPr/>
        </p:nvCxnSpPr>
        <p:spPr>
          <a:xfrm flipH="1" rot="-5400000">
            <a:off x="5091375" y="3818704"/>
            <a:ext cx="828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5" name="Google Shape;125;p15"/>
          <p:cNvSpPr txBox="1"/>
          <p:nvPr/>
        </p:nvSpPr>
        <p:spPr>
          <a:xfrm>
            <a:off x="4800233" y="4233004"/>
            <a:ext cx="1410300" cy="550800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4344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Raquel Limpo</a:t>
            </a:r>
            <a:endParaRPr sz="1300">
              <a:solidFill>
                <a:srgbClr val="4344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90025" y="2949763"/>
            <a:ext cx="424800" cy="4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675" y="2916600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0675" y="2916600"/>
            <a:ext cx="488400" cy="4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SITUACIÓN GENERAL</a:t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867915" y="3585131"/>
            <a:ext cx="10456130" cy="2332800"/>
            <a:chOff x="867913" y="3748096"/>
            <a:chExt cx="10456130" cy="2332800"/>
          </a:xfrm>
        </p:grpSpPr>
        <p:sp>
          <p:nvSpPr>
            <p:cNvPr id="138" name="Google Shape;138;p16"/>
            <p:cNvSpPr/>
            <p:nvPr/>
          </p:nvSpPr>
          <p:spPr>
            <a:xfrm>
              <a:off x="6420243" y="3748096"/>
              <a:ext cx="4903800" cy="2332800"/>
            </a:xfrm>
            <a:prstGeom prst="rect">
              <a:avLst/>
            </a:prstGeom>
            <a:solidFill>
              <a:srgbClr val="CFCFC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39" name="Google Shape;139;p16"/>
            <p:cNvGrpSpPr/>
            <p:nvPr/>
          </p:nvGrpSpPr>
          <p:grpSpPr>
            <a:xfrm>
              <a:off x="867913" y="3748096"/>
              <a:ext cx="4903800" cy="2332800"/>
              <a:chOff x="867913" y="3748096"/>
              <a:chExt cx="4903800" cy="2332800"/>
            </a:xfrm>
          </p:grpSpPr>
          <p:sp>
            <p:nvSpPr>
              <p:cNvPr id="140" name="Google Shape;140;p16"/>
              <p:cNvSpPr/>
              <p:nvPr/>
            </p:nvSpPr>
            <p:spPr>
              <a:xfrm>
                <a:off x="867913" y="3748096"/>
                <a:ext cx="4903800" cy="2332800"/>
              </a:xfrm>
              <a:prstGeom prst="rect">
                <a:avLst/>
              </a:prstGeom>
              <a:solidFill>
                <a:srgbClr val="CFCFC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41" name="Google Shape;141;p16"/>
              <p:cNvGrpSpPr/>
              <p:nvPr/>
            </p:nvGrpSpPr>
            <p:grpSpPr>
              <a:xfrm>
                <a:off x="2302385" y="4695365"/>
                <a:ext cx="2157038" cy="1108200"/>
                <a:chOff x="2227416" y="4365464"/>
                <a:chExt cx="2157038" cy="1108200"/>
              </a:xfrm>
            </p:grpSpPr>
            <p:sp>
              <p:nvSpPr>
                <p:cNvPr id="142" name="Google Shape;142;p16"/>
                <p:cNvSpPr txBox="1"/>
                <p:nvPr/>
              </p:nvSpPr>
              <p:spPr>
                <a:xfrm>
                  <a:off x="2346853" y="4365464"/>
                  <a:ext cx="20376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72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48</a:t>
                  </a:r>
                  <a:r>
                    <a:rPr i="0" lang="es-ES" sz="7200" u="none" cap="none" strike="noStrike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 %</a:t>
                  </a:r>
                  <a:endParaRPr/>
                </a:p>
              </p:txBody>
            </p:sp>
            <p:cxnSp>
              <p:nvCxnSpPr>
                <p:cNvPr id="143" name="Google Shape;143;p16"/>
                <p:cNvCxnSpPr/>
                <p:nvPr/>
              </p:nvCxnSpPr>
              <p:spPr>
                <a:xfrm>
                  <a:off x="2227416" y="4512273"/>
                  <a:ext cx="0" cy="8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0353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44" name="Google Shape;144;p16"/>
              <p:cNvSpPr txBox="1"/>
              <p:nvPr/>
            </p:nvSpPr>
            <p:spPr>
              <a:xfrm>
                <a:off x="1198838" y="3956466"/>
                <a:ext cx="4242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KPI 1: </a:t>
                </a:r>
                <a:r>
                  <a:rPr b="1" i="0" lang="es-ES" sz="2400" u="none" cap="none" strike="noStrike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PORCENTAJE DE </a:t>
                </a: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CONVERSIÓN A DEPÓSITO</a:t>
                </a:r>
                <a:endParaRPr b="1"/>
              </a:p>
            </p:txBody>
          </p:sp>
        </p:grpSp>
      </p:grpSp>
      <p:grpSp>
        <p:nvGrpSpPr>
          <p:cNvPr id="145" name="Google Shape;145;p16"/>
          <p:cNvGrpSpPr/>
          <p:nvPr/>
        </p:nvGrpSpPr>
        <p:grpSpPr>
          <a:xfrm>
            <a:off x="6714065" y="3827976"/>
            <a:ext cx="4242000" cy="1847053"/>
            <a:chOff x="1198838" y="3956466"/>
            <a:chExt cx="4242000" cy="1847053"/>
          </a:xfrm>
        </p:grpSpPr>
        <p:grpSp>
          <p:nvGrpSpPr>
            <p:cNvPr id="146" name="Google Shape;146;p16"/>
            <p:cNvGrpSpPr/>
            <p:nvPr/>
          </p:nvGrpSpPr>
          <p:grpSpPr>
            <a:xfrm>
              <a:off x="1241269" y="4695319"/>
              <a:ext cx="2078567" cy="1108200"/>
              <a:chOff x="1166299" y="4365418"/>
              <a:chExt cx="2078567" cy="1108200"/>
            </a:xfrm>
          </p:grpSpPr>
          <p:sp>
            <p:nvSpPr>
              <p:cNvPr id="147" name="Google Shape;147;p16"/>
              <p:cNvSpPr txBox="1"/>
              <p:nvPr/>
            </p:nvSpPr>
            <p:spPr>
              <a:xfrm>
                <a:off x="1166299" y="4365418"/>
                <a:ext cx="19155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7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DEC</a:t>
                </a:r>
                <a:endParaRPr/>
              </a:p>
            </p:txBody>
          </p:sp>
          <p:cxnSp>
            <p:nvCxnSpPr>
              <p:cNvPr id="148" name="Google Shape;148;p16"/>
              <p:cNvCxnSpPr/>
              <p:nvPr/>
            </p:nvCxnSpPr>
            <p:spPr>
              <a:xfrm>
                <a:off x="3244866" y="4512273"/>
                <a:ext cx="0" cy="81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035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49" name="Google Shape;149;p16"/>
            <p:cNvSpPr txBox="1"/>
            <p:nvPr/>
          </p:nvSpPr>
          <p:spPr>
            <a:xfrm>
              <a:off x="1198838" y="3956466"/>
              <a:ext cx="4242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KPI 5: MES CON MAYOR CONVERSIÓN</a:t>
              </a:r>
              <a:endParaRPr b="1"/>
            </a:p>
          </p:txBody>
        </p:sp>
      </p:grpSp>
      <p:sp>
        <p:nvSpPr>
          <p:cNvPr id="150" name="Google Shape;150;p16"/>
          <p:cNvSpPr txBox="1"/>
          <p:nvPr/>
        </p:nvSpPr>
        <p:spPr>
          <a:xfrm>
            <a:off x="8985646" y="4664604"/>
            <a:ext cx="1915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91 %</a:t>
            </a:r>
            <a:endParaRPr sz="100"/>
          </a:p>
        </p:txBody>
      </p:sp>
      <p:grpSp>
        <p:nvGrpSpPr>
          <p:cNvPr id="151" name="Google Shape;151;p16"/>
          <p:cNvGrpSpPr/>
          <p:nvPr/>
        </p:nvGrpSpPr>
        <p:grpSpPr>
          <a:xfrm>
            <a:off x="425268" y="1095760"/>
            <a:ext cx="11341500" cy="2044018"/>
            <a:chOff x="726755" y="1306698"/>
            <a:chExt cx="11341500" cy="2044018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610355" y="1621216"/>
              <a:ext cx="2617398" cy="1729382"/>
              <a:chOff x="867916" y="1300608"/>
              <a:chExt cx="3352200" cy="2148300"/>
            </a:xfrm>
          </p:grpSpPr>
          <p:sp>
            <p:nvSpPr>
              <p:cNvPr id="153" name="Google Shape;153;p16"/>
              <p:cNvSpPr/>
              <p:nvPr/>
            </p:nvSpPr>
            <p:spPr>
              <a:xfrm>
                <a:off x="867916" y="1300608"/>
                <a:ext cx="3352200" cy="2148300"/>
              </a:xfrm>
              <a:prstGeom prst="rect">
                <a:avLst/>
              </a:prstGeom>
              <a:gradFill>
                <a:gsLst>
                  <a:gs pos="0">
                    <a:srgbClr val="939CAB"/>
                  </a:gs>
                  <a:gs pos="54000">
                    <a:srgbClr val="939CAB"/>
                  </a:gs>
                  <a:gs pos="100000">
                    <a:srgbClr val="667181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" name="Google Shape;154;p16"/>
              <p:cNvSpPr txBox="1"/>
              <p:nvPr/>
            </p:nvSpPr>
            <p:spPr>
              <a:xfrm>
                <a:off x="1655084" y="2434284"/>
                <a:ext cx="2015700" cy="76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20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Suscriptores a depósito</a:t>
                </a:r>
                <a:endParaRPr/>
              </a:p>
            </p:txBody>
          </p:sp>
          <p:sp>
            <p:nvSpPr>
              <p:cNvPr id="155" name="Google Shape;155;p16"/>
              <p:cNvSpPr txBox="1"/>
              <p:nvPr/>
            </p:nvSpPr>
            <p:spPr>
              <a:xfrm>
                <a:off x="1422705" y="1719348"/>
                <a:ext cx="2242500" cy="68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36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7712</a:t>
                </a:r>
                <a:endParaRPr/>
              </a:p>
            </p:txBody>
          </p:sp>
        </p:grpSp>
        <p:sp>
          <p:nvSpPr>
            <p:cNvPr id="156" name="Google Shape;156;p16"/>
            <p:cNvSpPr/>
            <p:nvPr/>
          </p:nvSpPr>
          <p:spPr>
            <a:xfrm>
              <a:off x="6524873" y="1631341"/>
              <a:ext cx="2586478" cy="1717548"/>
            </a:xfrm>
            <a:prstGeom prst="rect">
              <a:avLst/>
            </a:prstGeom>
            <a:gradFill>
              <a:gsLst>
                <a:gs pos="0">
                  <a:srgbClr val="939CAB"/>
                </a:gs>
                <a:gs pos="54000">
                  <a:srgbClr val="939CAB"/>
                </a:gs>
                <a:gs pos="100000">
                  <a:srgbClr val="667181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7564975" y="1306700"/>
              <a:ext cx="506290" cy="521982"/>
            </a:xfrm>
            <a:prstGeom prst="ellipse">
              <a:avLst/>
            </a:prstGeom>
            <a:solidFill>
              <a:srgbClr val="43CDD9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7052778" y="2585906"/>
              <a:ext cx="1573859" cy="615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Llamadas </a:t>
              </a:r>
              <a:r>
                <a:rPr lang="es-ES" sz="2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realizadas</a:t>
              </a:r>
              <a:endParaRPr/>
            </a:p>
          </p:txBody>
        </p:sp>
        <p:sp>
          <p:nvSpPr>
            <p:cNvPr id="159" name="Google Shape;159;p16"/>
            <p:cNvSpPr txBox="1"/>
            <p:nvPr/>
          </p:nvSpPr>
          <p:spPr>
            <a:xfrm>
              <a:off x="6963778" y="2008595"/>
              <a:ext cx="1750944" cy="55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3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40513</a:t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4681336" y="1306705"/>
              <a:ext cx="506427" cy="522123"/>
            </a:xfrm>
            <a:prstGeom prst="ellipse">
              <a:avLst/>
            </a:prstGeom>
            <a:solidFill>
              <a:srgbClr val="43CDD9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726755" y="1621216"/>
              <a:ext cx="2617500" cy="1729500"/>
            </a:xfrm>
            <a:prstGeom prst="rect">
              <a:avLst/>
            </a:prstGeom>
            <a:gradFill>
              <a:gsLst>
                <a:gs pos="0">
                  <a:srgbClr val="939CAB"/>
                </a:gs>
                <a:gs pos="54000">
                  <a:srgbClr val="939CAB"/>
                </a:gs>
                <a:gs pos="100000">
                  <a:srgbClr val="667181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16"/>
            <p:cNvSpPr txBox="1"/>
            <p:nvPr/>
          </p:nvSpPr>
          <p:spPr>
            <a:xfrm>
              <a:off x="1341376" y="2533825"/>
              <a:ext cx="1573859" cy="615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Clientes contactados</a:t>
              </a:r>
              <a:endParaRPr/>
            </a:p>
          </p:txBody>
        </p:sp>
        <p:sp>
          <p:nvSpPr>
            <p:cNvPr id="163" name="Google Shape;163;p16"/>
            <p:cNvSpPr txBox="1"/>
            <p:nvPr/>
          </p:nvSpPr>
          <p:spPr>
            <a:xfrm>
              <a:off x="1159934" y="1958302"/>
              <a:ext cx="1750944" cy="55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3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16163</a:t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1913039" y="1496055"/>
              <a:ext cx="244917" cy="143450"/>
            </a:xfrm>
            <a:custGeom>
              <a:rect b="b" l="l" r="r" t="t"/>
              <a:pathLst>
                <a:path extrusionOk="0" h="1162" w="2048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1782268" y="1306698"/>
              <a:ext cx="506400" cy="522000"/>
            </a:xfrm>
            <a:prstGeom prst="ellipse">
              <a:avLst/>
            </a:prstGeom>
            <a:solidFill>
              <a:srgbClr val="30353F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9450755" y="1621216"/>
              <a:ext cx="2617500" cy="1729500"/>
            </a:xfrm>
            <a:prstGeom prst="rect">
              <a:avLst/>
            </a:prstGeom>
            <a:gradFill>
              <a:gsLst>
                <a:gs pos="0">
                  <a:srgbClr val="939CAB"/>
                </a:gs>
                <a:gs pos="54000">
                  <a:srgbClr val="939CAB"/>
                </a:gs>
                <a:gs pos="100000">
                  <a:srgbClr val="667181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16"/>
            <p:cNvSpPr txBox="1"/>
            <p:nvPr/>
          </p:nvSpPr>
          <p:spPr>
            <a:xfrm>
              <a:off x="9674075" y="2533838"/>
              <a:ext cx="227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Contactos previos por suscriptor</a:t>
              </a:r>
              <a:endParaRPr/>
            </a:p>
          </p:txBody>
        </p:sp>
        <p:sp>
          <p:nvSpPr>
            <p:cNvPr id="168" name="Google Shape;168;p16"/>
            <p:cNvSpPr txBox="1"/>
            <p:nvPr/>
          </p:nvSpPr>
          <p:spPr>
            <a:xfrm>
              <a:off x="9883934" y="1958302"/>
              <a:ext cx="1750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3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1,19</a:t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10637039" y="1496055"/>
              <a:ext cx="244915" cy="143449"/>
            </a:xfrm>
            <a:custGeom>
              <a:rect b="b" l="l" r="r" t="t"/>
              <a:pathLst>
                <a:path extrusionOk="0" h="1162" w="2048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10506268" y="1306698"/>
              <a:ext cx="506400" cy="522000"/>
            </a:xfrm>
            <a:prstGeom prst="ellipse">
              <a:avLst/>
            </a:prstGeom>
            <a:solidFill>
              <a:srgbClr val="30353F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171" name="Google Shape;1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675" y="1183838"/>
            <a:ext cx="420375" cy="4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9125" y="1193350"/>
            <a:ext cx="356500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950" y="1193350"/>
            <a:ext cx="356500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9325" y="1183850"/>
            <a:ext cx="346800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 title="ChatGPT Image 15 may 2025, 11_19_0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6"/>
          <p:cNvSpPr txBox="1"/>
          <p:nvPr/>
        </p:nvSpPr>
        <p:spPr>
          <a:xfrm>
            <a:off x="4861300" y="6222150"/>
            <a:ext cx="33072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– Carpeta Equipo 9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Project Board – Gestión de Tareas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7" name="Google Shape;17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81975" y="6222151"/>
            <a:ext cx="579334" cy="5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RESTO KPIs</a:t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/>
          </a:p>
        </p:txBody>
      </p:sp>
      <p:grpSp>
        <p:nvGrpSpPr>
          <p:cNvPr id="186" name="Google Shape;186;p17"/>
          <p:cNvGrpSpPr/>
          <p:nvPr/>
        </p:nvGrpSpPr>
        <p:grpSpPr>
          <a:xfrm>
            <a:off x="3094535" y="3678800"/>
            <a:ext cx="5816888" cy="2332800"/>
            <a:chOff x="867913" y="3748096"/>
            <a:chExt cx="4903800" cy="2332800"/>
          </a:xfrm>
        </p:grpSpPr>
        <p:sp>
          <p:nvSpPr>
            <p:cNvPr id="187" name="Google Shape;187;p17"/>
            <p:cNvSpPr/>
            <p:nvPr/>
          </p:nvSpPr>
          <p:spPr>
            <a:xfrm>
              <a:off x="867913" y="3748096"/>
              <a:ext cx="4903800" cy="2332800"/>
            </a:xfrm>
            <a:prstGeom prst="rect">
              <a:avLst/>
            </a:prstGeom>
            <a:solidFill>
              <a:srgbClr val="CFCFC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8" name="Google Shape;188;p17"/>
            <p:cNvGrpSpPr/>
            <p:nvPr/>
          </p:nvGrpSpPr>
          <p:grpSpPr>
            <a:xfrm>
              <a:off x="2302385" y="4695371"/>
              <a:ext cx="2187330" cy="1108200"/>
              <a:chOff x="2227416" y="4365470"/>
              <a:chExt cx="2187330" cy="1108200"/>
            </a:xfrm>
          </p:grpSpPr>
          <p:sp>
            <p:nvSpPr>
              <p:cNvPr id="189" name="Google Shape;189;p17"/>
              <p:cNvSpPr txBox="1"/>
              <p:nvPr/>
            </p:nvSpPr>
            <p:spPr>
              <a:xfrm>
                <a:off x="2346846" y="4365470"/>
                <a:ext cx="20679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7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1.19</a:t>
                </a:r>
                <a:r>
                  <a:rPr b="1" i="0" lang="es-ES" sz="72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%</a:t>
                </a:r>
                <a:endParaRPr/>
              </a:p>
            </p:txBody>
          </p:sp>
          <p:cxnSp>
            <p:nvCxnSpPr>
              <p:cNvPr id="190" name="Google Shape;190;p17"/>
              <p:cNvCxnSpPr/>
              <p:nvPr/>
            </p:nvCxnSpPr>
            <p:spPr>
              <a:xfrm>
                <a:off x="2227416" y="4512273"/>
                <a:ext cx="0" cy="81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035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91" name="Google Shape;191;p17"/>
            <p:cNvSpPr txBox="1"/>
            <p:nvPr/>
          </p:nvSpPr>
          <p:spPr>
            <a:xfrm>
              <a:off x="983198" y="3956465"/>
              <a:ext cx="4730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KPI 4: </a:t>
              </a:r>
              <a:r>
                <a:rPr b="1" i="0" lang="es-ES" sz="2400" u="none" cap="none" strike="noStrike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PORCENTAJE </a:t>
              </a:r>
              <a:endParaRPr b="1" i="0" sz="2400" u="none" cap="none" strike="noStrike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CONTACTOS PREVIOS SUSCRIPTORES</a:t>
              </a:r>
              <a:endParaRPr b="1"/>
            </a:p>
          </p:txBody>
        </p:sp>
      </p:grpSp>
      <p:pic>
        <p:nvPicPr>
          <p:cNvPr id="192" name="Google Shape;1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675" y="1183838"/>
            <a:ext cx="420375" cy="4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9125" y="1193350"/>
            <a:ext cx="356500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950" y="1193350"/>
            <a:ext cx="356500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9325" y="1183850"/>
            <a:ext cx="346800" cy="3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/>
          <p:nvPr/>
        </p:nvSpPr>
        <p:spPr>
          <a:xfrm>
            <a:off x="6420283" y="1076581"/>
            <a:ext cx="4903800" cy="2332800"/>
          </a:xfrm>
          <a:prstGeom prst="rect">
            <a:avLst/>
          </a:prstGeom>
          <a:solidFill>
            <a:srgbClr val="CFCFCF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97" name="Google Shape;197;p17"/>
          <p:cNvGrpSpPr/>
          <p:nvPr/>
        </p:nvGrpSpPr>
        <p:grpSpPr>
          <a:xfrm>
            <a:off x="867952" y="1076581"/>
            <a:ext cx="4903800" cy="2332800"/>
            <a:chOff x="867913" y="3748096"/>
            <a:chExt cx="4903800" cy="2332800"/>
          </a:xfrm>
        </p:grpSpPr>
        <p:sp>
          <p:nvSpPr>
            <p:cNvPr id="198" name="Google Shape;198;p17"/>
            <p:cNvSpPr/>
            <p:nvPr/>
          </p:nvSpPr>
          <p:spPr>
            <a:xfrm>
              <a:off x="867913" y="3748096"/>
              <a:ext cx="4903800" cy="2332800"/>
            </a:xfrm>
            <a:prstGeom prst="rect">
              <a:avLst/>
            </a:prstGeom>
            <a:solidFill>
              <a:srgbClr val="CFCFC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99" name="Google Shape;199;p17"/>
            <p:cNvGrpSpPr/>
            <p:nvPr/>
          </p:nvGrpSpPr>
          <p:grpSpPr>
            <a:xfrm>
              <a:off x="1974960" y="4695365"/>
              <a:ext cx="2992050" cy="1108200"/>
              <a:chOff x="1899991" y="4365464"/>
              <a:chExt cx="2992050" cy="1108200"/>
            </a:xfrm>
          </p:grpSpPr>
          <p:sp>
            <p:nvSpPr>
              <p:cNvPr id="200" name="Google Shape;200;p17"/>
              <p:cNvSpPr txBox="1"/>
              <p:nvPr/>
            </p:nvSpPr>
            <p:spPr>
              <a:xfrm>
                <a:off x="2042040" y="4365464"/>
                <a:ext cx="2850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7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539.6 s</a:t>
                </a:r>
                <a:endParaRPr/>
              </a:p>
            </p:txBody>
          </p:sp>
          <p:cxnSp>
            <p:nvCxnSpPr>
              <p:cNvPr id="201" name="Google Shape;201;p17"/>
              <p:cNvCxnSpPr/>
              <p:nvPr/>
            </p:nvCxnSpPr>
            <p:spPr>
              <a:xfrm>
                <a:off x="1899991" y="4512323"/>
                <a:ext cx="0" cy="81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035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02" name="Google Shape;202;p17"/>
            <p:cNvSpPr txBox="1"/>
            <p:nvPr/>
          </p:nvSpPr>
          <p:spPr>
            <a:xfrm>
              <a:off x="1198838" y="3956466"/>
              <a:ext cx="4242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KPI 2: DURACI</a:t>
              </a: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ÓN MEDIA</a:t>
              </a:r>
              <a:endParaRPr b="1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LLAMADAS A SUSCRIPTORES</a:t>
              </a:r>
              <a:endParaRPr b="1"/>
            </a:p>
          </p:txBody>
        </p:sp>
      </p:grpSp>
      <p:cxnSp>
        <p:nvCxnSpPr>
          <p:cNvPr id="203" name="Google Shape;203;p17"/>
          <p:cNvCxnSpPr/>
          <p:nvPr/>
        </p:nvCxnSpPr>
        <p:spPr>
          <a:xfrm>
            <a:off x="7520850" y="2202859"/>
            <a:ext cx="0" cy="814500"/>
          </a:xfrm>
          <a:prstGeom prst="straightConnector1">
            <a:avLst/>
          </a:prstGeom>
          <a:noFill/>
          <a:ln cap="flat" cmpd="sng" w="9525">
            <a:solidFill>
              <a:srgbClr val="3035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17"/>
          <p:cNvSpPr txBox="1"/>
          <p:nvPr/>
        </p:nvSpPr>
        <p:spPr>
          <a:xfrm>
            <a:off x="6714102" y="1319426"/>
            <a:ext cx="424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KPI 3: PORCENTAJE LLAMADAS </a:t>
            </a: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MÓVIL</a:t>
            </a: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FIJO</a:t>
            </a:r>
            <a:endParaRPr b="1"/>
          </a:p>
        </p:txBody>
      </p:sp>
      <p:sp>
        <p:nvSpPr>
          <p:cNvPr id="205" name="Google Shape;205;p17"/>
          <p:cNvSpPr txBox="1"/>
          <p:nvPr/>
        </p:nvSpPr>
        <p:spPr>
          <a:xfrm>
            <a:off x="7619750" y="1967825"/>
            <a:ext cx="292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77.2</a:t>
            </a:r>
            <a:r>
              <a:rPr b="1" lang="es-ES" sz="7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%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06" name="Google Shape;206;p17" title="ChatGPT Image 15 may 2025, 11_19_0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PREGUNTAS DE NEGOCIO</a:t>
            </a:r>
            <a:endParaRPr/>
          </a:p>
        </p:txBody>
      </p:sp>
      <p:sp>
        <p:nvSpPr>
          <p:cNvPr id="213" name="Google Shape;213;p18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/>
          </a:p>
        </p:txBody>
      </p:sp>
      <p:grpSp>
        <p:nvGrpSpPr>
          <p:cNvPr id="215" name="Google Shape;215;p18"/>
          <p:cNvGrpSpPr/>
          <p:nvPr/>
        </p:nvGrpSpPr>
        <p:grpSpPr>
          <a:xfrm>
            <a:off x="647699" y="1198014"/>
            <a:ext cx="10560816" cy="1476058"/>
            <a:chOff x="428081" y="1323159"/>
            <a:chExt cx="7583524" cy="731700"/>
          </a:xfrm>
        </p:grpSpPr>
        <p:sp>
          <p:nvSpPr>
            <p:cNvPr id="216" name="Google Shape;216;p18"/>
            <p:cNvSpPr txBox="1"/>
            <p:nvPr/>
          </p:nvSpPr>
          <p:spPr>
            <a:xfrm>
              <a:off x="428081" y="1373355"/>
              <a:ext cx="2529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400">
                  <a:solidFill>
                    <a:srgbClr val="4FD0DB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Perfil del cliente</a:t>
              </a:r>
              <a:endParaRPr sz="3400">
                <a:solidFill>
                  <a:srgbClr val="4FD0D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2957205" y="1323159"/>
              <a:ext cx="5054400" cy="731700"/>
            </a:xfrm>
            <a:prstGeom prst="rect">
              <a:avLst/>
            </a:prstGeom>
            <a:solidFill>
              <a:srgbClr val="4FD0DB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3635828" y="1407447"/>
              <a:ext cx="4225800" cy="575400"/>
            </a:xfrm>
            <a:prstGeom prst="rect">
              <a:avLst/>
            </a:prstGeom>
            <a:solidFill>
              <a:srgbClr val="4FD0DB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¿Qué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diferencias 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hay en el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comportamiento financiero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entre los diferentes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segmentos demográficos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, y cómo podemos utilizar esta información para personalizar nuestras ofertas?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381000" y="2982033"/>
            <a:ext cx="10827200" cy="1476058"/>
            <a:chOff x="260053" y="2207527"/>
            <a:chExt cx="7390076" cy="731700"/>
          </a:xfrm>
        </p:grpSpPr>
        <p:sp>
          <p:nvSpPr>
            <p:cNvPr id="220" name="Google Shape;220;p18"/>
            <p:cNvSpPr txBox="1"/>
            <p:nvPr/>
          </p:nvSpPr>
          <p:spPr>
            <a:xfrm>
              <a:off x="260053" y="2257726"/>
              <a:ext cx="25755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400">
                  <a:solidFill>
                    <a:srgbClr val="4344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Marketing y comunicación</a:t>
              </a:r>
              <a:endParaRPr sz="3400">
                <a:solidFill>
                  <a:srgbClr val="43444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2835428" y="2207527"/>
              <a:ext cx="4814700" cy="731700"/>
            </a:xfrm>
            <a:prstGeom prst="rect">
              <a:avLst/>
            </a:prstGeom>
            <a:solidFill>
              <a:srgbClr val="9BA2A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3446559" y="2257726"/>
              <a:ext cx="42033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¿Cuál es el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impacto del tipo de contacto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, ya sea móvil o telefónico,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en la tasa de conversión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de nuestras campañas de marketing, y cómo podemos ajustar nuestras estrategias de comunicación en función de estos resultados?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3" name="Google Shape;223;p18"/>
          <p:cNvGrpSpPr/>
          <p:nvPr/>
        </p:nvGrpSpPr>
        <p:grpSpPr>
          <a:xfrm>
            <a:off x="328475" y="4759380"/>
            <a:ext cx="10879446" cy="1476058"/>
            <a:chOff x="224208" y="3088630"/>
            <a:chExt cx="7063200" cy="731700"/>
          </a:xfrm>
        </p:grpSpPr>
        <p:sp>
          <p:nvSpPr>
            <p:cNvPr id="224" name="Google Shape;224;p18"/>
            <p:cNvSpPr txBox="1"/>
            <p:nvPr/>
          </p:nvSpPr>
          <p:spPr>
            <a:xfrm>
              <a:off x="224208" y="3138832"/>
              <a:ext cx="2490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400">
                  <a:solidFill>
                    <a:srgbClr val="4344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Finanzas y riesgo crediticio</a:t>
              </a:r>
              <a:endParaRPr sz="3400">
                <a:solidFill>
                  <a:srgbClr val="43444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2715108" y="3088630"/>
              <a:ext cx="4572300" cy="731700"/>
            </a:xfrm>
            <a:prstGeom prst="rect">
              <a:avLst/>
            </a:prstGeom>
            <a:solidFill>
              <a:srgbClr val="30353F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6" name="Google Shape;226;p18"/>
            <p:cNvSpPr txBox="1"/>
            <p:nvPr/>
          </p:nvSpPr>
          <p:spPr>
            <a:xfrm>
              <a:off x="3306189" y="3180656"/>
              <a:ext cx="37782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¿Los clientes con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préstamos e hipotecas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tienden a tener un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saldo medio más bajo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o </a:t>
              </a:r>
              <a:r>
                <a:rPr b="1"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mayor riesgo de incumplimiento</a:t>
              </a:r>
              <a:r>
                <a:rPr lang="es-ES"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? ¿Cómo deberíamos ajustar nuestras ofertas y estrategias de gestión de riesgos en función de estos hallazgos?</a:t>
              </a:r>
              <a:endPara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227" name="Google Shape;2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92950" y="1534525"/>
            <a:ext cx="800750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949" y="3295325"/>
            <a:ext cx="800750" cy="8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950" y="5091725"/>
            <a:ext cx="714600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8" title="ChatGPT Image 15 may 2025, 11_19_0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PERFIL DE CLIENTE</a:t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endParaRPr/>
          </a:p>
        </p:txBody>
      </p:sp>
      <p:sp>
        <p:nvSpPr>
          <p:cNvPr id="239" name="Google Shape;239;p19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0" name="Google Shape;2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988" y="1861037"/>
            <a:ext cx="11333035" cy="38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 rotWithShape="1">
          <a:blip r:embed="rId6">
            <a:alphaModFix/>
          </a:blip>
          <a:srcRect b="0" l="14154" r="16391" t="0"/>
          <a:stretch/>
        </p:blipFill>
        <p:spPr>
          <a:xfrm>
            <a:off x="2315874" y="1100671"/>
            <a:ext cx="752226" cy="120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 rotWithShape="1">
          <a:blip r:embed="rId7">
            <a:alphaModFix/>
          </a:blip>
          <a:srcRect b="11177" l="68135" r="12392" t="56129"/>
          <a:stretch/>
        </p:blipFill>
        <p:spPr>
          <a:xfrm>
            <a:off x="3579123" y="1140740"/>
            <a:ext cx="700324" cy="117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3820" y="1074395"/>
            <a:ext cx="870685" cy="1181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 rotWithShape="1">
          <a:blip r:embed="rId9">
            <a:alphaModFix/>
          </a:blip>
          <a:srcRect b="0" l="0" r="76570" t="48199"/>
          <a:stretch/>
        </p:blipFill>
        <p:spPr>
          <a:xfrm>
            <a:off x="5987537" y="1137673"/>
            <a:ext cx="700332" cy="118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 rotWithShape="1">
          <a:blip r:embed="rId10">
            <a:alphaModFix/>
          </a:blip>
          <a:srcRect b="4515" l="4006" r="66531" t="53900"/>
          <a:stretch/>
        </p:blipFill>
        <p:spPr>
          <a:xfrm>
            <a:off x="7256979" y="1137686"/>
            <a:ext cx="802237" cy="11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 rotWithShape="1">
          <a:blip r:embed="rId11">
            <a:alphaModFix/>
          </a:blip>
          <a:srcRect b="3431" l="67357" r="3229" t="56240"/>
          <a:stretch/>
        </p:blipFill>
        <p:spPr>
          <a:xfrm>
            <a:off x="9607300" y="1209775"/>
            <a:ext cx="752224" cy="109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 rotWithShape="1">
          <a:blip r:embed="rId12">
            <a:alphaModFix/>
          </a:blip>
          <a:srcRect b="49797" l="52446" r="28081" t="17510"/>
          <a:stretch/>
        </p:blipFill>
        <p:spPr>
          <a:xfrm>
            <a:off x="8424598" y="1114465"/>
            <a:ext cx="700324" cy="117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 rotWithShape="1">
          <a:blip r:embed="rId9">
            <a:alphaModFix/>
          </a:blip>
          <a:srcRect b="0" l="23883" r="52687" t="48199"/>
          <a:stretch/>
        </p:blipFill>
        <p:spPr>
          <a:xfrm>
            <a:off x="10841899" y="1111398"/>
            <a:ext cx="700332" cy="1181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/>
        </p:nvSpPr>
        <p:spPr>
          <a:xfrm>
            <a:off x="3703518" y="165381"/>
            <a:ext cx="47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PERFIL DE CLIENTE</a:t>
            </a:r>
            <a:endParaRPr/>
          </a:p>
        </p:txBody>
      </p:sp>
      <p:sp>
        <p:nvSpPr>
          <p:cNvPr id="257" name="Google Shape;257;p20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 flipH="1">
            <a:off x="1313" y="383169"/>
            <a:ext cx="1281512" cy="487738"/>
          </a:xfrm>
          <a:custGeom>
            <a:rect b="b" l="l" r="r" t="t"/>
            <a:pathLst>
              <a:path extrusionOk="0" h="487738" w="1281512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" y="38318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25" y="1243620"/>
            <a:ext cx="11887200" cy="505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/>
        </p:nvSpPr>
        <p:spPr>
          <a:xfrm>
            <a:off x="2391827" y="101650"/>
            <a:ext cx="630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 Y COMUNICACIÓN</a:t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1313" y="374671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9BA2A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2" name="Google Shape;2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51" y="38475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 title="ChatGPT Image 15 may 2025, 11_19_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6279178"/>
            <a:ext cx="624225" cy="6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 title="edad xllamada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925" y="3729000"/>
            <a:ext cx="3673926" cy="28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7379" y="1083750"/>
            <a:ext cx="1861621" cy="537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6325" y="3706574"/>
            <a:ext cx="2733350" cy="27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 rotWithShape="1">
          <a:blip r:embed="rId8">
            <a:alphaModFix/>
          </a:blip>
          <a:srcRect b="0" l="0" r="15146" t="0"/>
          <a:stretch/>
        </p:blipFill>
        <p:spPr>
          <a:xfrm>
            <a:off x="3147525" y="609338"/>
            <a:ext cx="5214000" cy="3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/>
        </p:nvSpPr>
        <p:spPr>
          <a:xfrm>
            <a:off x="3703518" y="165381"/>
            <a:ext cx="478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FINANZAS Y RIESGO CREDITICIO</a:t>
            </a:r>
            <a:endParaRPr/>
          </a:p>
        </p:txBody>
      </p:sp>
      <p:sp>
        <p:nvSpPr>
          <p:cNvPr id="284" name="Google Shape;284;p22"/>
          <p:cNvSpPr/>
          <p:nvPr/>
        </p:nvSpPr>
        <p:spPr>
          <a:xfrm rot="2700000">
            <a:off x="11788487" y="6333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6938" y="358798"/>
            <a:ext cx="1281512" cy="487738"/>
          </a:xfrm>
          <a:custGeom>
            <a:rect b="b" l="l" r="r" t="t"/>
            <a:pathLst>
              <a:path extrusionOk="0" h="487738" w="1281512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358800"/>
            <a:ext cx="470350" cy="47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22"/>
          <p:cNvGrpSpPr/>
          <p:nvPr/>
        </p:nvGrpSpPr>
        <p:grpSpPr>
          <a:xfrm>
            <a:off x="1066753" y="1262006"/>
            <a:ext cx="10058550" cy="2332800"/>
            <a:chOff x="867953" y="1286706"/>
            <a:chExt cx="10058550" cy="2332800"/>
          </a:xfrm>
        </p:grpSpPr>
        <p:grpSp>
          <p:nvGrpSpPr>
            <p:cNvPr id="288" name="Google Shape;288;p22"/>
            <p:cNvGrpSpPr/>
            <p:nvPr/>
          </p:nvGrpSpPr>
          <p:grpSpPr>
            <a:xfrm>
              <a:off x="6022702" y="1286706"/>
              <a:ext cx="4903800" cy="2332800"/>
              <a:chOff x="768788" y="3215046"/>
              <a:chExt cx="4903800" cy="2332800"/>
            </a:xfrm>
          </p:grpSpPr>
          <p:sp>
            <p:nvSpPr>
              <p:cNvPr id="289" name="Google Shape;289;p22"/>
              <p:cNvSpPr/>
              <p:nvPr/>
            </p:nvSpPr>
            <p:spPr>
              <a:xfrm>
                <a:off x="768788" y="3215046"/>
                <a:ext cx="4903800" cy="2332800"/>
              </a:xfrm>
              <a:prstGeom prst="rect">
                <a:avLst/>
              </a:prstGeom>
              <a:solidFill>
                <a:srgbClr val="CFCFC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290" name="Google Shape;290;p22"/>
              <p:cNvGrpSpPr/>
              <p:nvPr/>
            </p:nvGrpSpPr>
            <p:grpSpPr>
              <a:xfrm>
                <a:off x="2180635" y="4086115"/>
                <a:ext cx="2992050" cy="1108200"/>
                <a:chOff x="2105666" y="3756214"/>
                <a:chExt cx="2992050" cy="1108200"/>
              </a:xfrm>
            </p:grpSpPr>
            <p:sp>
              <p:nvSpPr>
                <p:cNvPr id="291" name="Google Shape;291;p22"/>
                <p:cNvSpPr txBox="1"/>
                <p:nvPr/>
              </p:nvSpPr>
              <p:spPr>
                <a:xfrm>
                  <a:off x="2247715" y="3756214"/>
                  <a:ext cx="28500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ES" sz="72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1.5 %</a:t>
                  </a:r>
                  <a:endParaRPr/>
                </a:p>
              </p:txBody>
            </p:sp>
            <p:cxnSp>
              <p:nvCxnSpPr>
                <p:cNvPr id="292" name="Google Shape;292;p22"/>
                <p:cNvCxnSpPr/>
                <p:nvPr/>
              </p:nvCxnSpPr>
              <p:spPr>
                <a:xfrm>
                  <a:off x="2105666" y="3903073"/>
                  <a:ext cx="0" cy="8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0353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293" name="Google Shape;293;p22"/>
              <p:cNvSpPr txBox="1"/>
              <p:nvPr/>
            </p:nvSpPr>
            <p:spPr>
              <a:xfrm>
                <a:off x="1099713" y="3423416"/>
                <a:ext cx="4242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INCUMPLIMIENTO DE CRÉDITO</a:t>
                </a:r>
                <a:endParaRPr b="1"/>
              </a:p>
            </p:txBody>
          </p:sp>
        </p:grpSp>
        <p:grpSp>
          <p:nvGrpSpPr>
            <p:cNvPr id="294" name="Google Shape;294;p22"/>
            <p:cNvGrpSpPr/>
            <p:nvPr/>
          </p:nvGrpSpPr>
          <p:grpSpPr>
            <a:xfrm>
              <a:off x="867952" y="1286706"/>
              <a:ext cx="4903800" cy="2332800"/>
              <a:chOff x="867913" y="3748096"/>
              <a:chExt cx="4903800" cy="2332800"/>
            </a:xfrm>
          </p:grpSpPr>
          <p:sp>
            <p:nvSpPr>
              <p:cNvPr id="295" name="Google Shape;295;p22"/>
              <p:cNvSpPr/>
              <p:nvPr/>
            </p:nvSpPr>
            <p:spPr>
              <a:xfrm>
                <a:off x="867913" y="3748096"/>
                <a:ext cx="4903800" cy="2332800"/>
              </a:xfrm>
              <a:prstGeom prst="rect">
                <a:avLst/>
              </a:prstGeom>
              <a:solidFill>
                <a:srgbClr val="CFCFC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296" name="Google Shape;296;p22"/>
              <p:cNvGrpSpPr/>
              <p:nvPr/>
            </p:nvGrpSpPr>
            <p:grpSpPr>
              <a:xfrm>
                <a:off x="1904727" y="4695365"/>
                <a:ext cx="2758066" cy="1108200"/>
                <a:chOff x="1829757" y="4365464"/>
                <a:chExt cx="2758066" cy="1108200"/>
              </a:xfrm>
            </p:grpSpPr>
            <p:sp>
              <p:nvSpPr>
                <p:cNvPr id="297" name="Google Shape;297;p22"/>
                <p:cNvSpPr txBox="1"/>
                <p:nvPr/>
              </p:nvSpPr>
              <p:spPr>
                <a:xfrm>
                  <a:off x="1991624" y="4365464"/>
                  <a:ext cx="25962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ES" sz="72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1.5 k€</a:t>
                  </a:r>
                  <a:endParaRPr/>
                </a:p>
              </p:txBody>
            </p:sp>
            <p:cxnSp>
              <p:nvCxnSpPr>
                <p:cNvPr id="298" name="Google Shape;298;p22"/>
                <p:cNvCxnSpPr/>
                <p:nvPr/>
              </p:nvCxnSpPr>
              <p:spPr>
                <a:xfrm>
                  <a:off x="1829757" y="4512269"/>
                  <a:ext cx="0" cy="8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0353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299" name="Google Shape;299;p22"/>
              <p:cNvSpPr txBox="1"/>
              <p:nvPr/>
            </p:nvSpPr>
            <p:spPr>
              <a:xfrm>
                <a:off x="1198838" y="3956466"/>
                <a:ext cx="4242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SALDO MEDIO</a:t>
                </a:r>
                <a:endParaRPr b="1" sz="2400">
                  <a:solidFill>
                    <a:srgbClr val="3035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ES" sz="2400">
                    <a:solidFill>
                      <a:srgbClr val="3035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ANUAL</a:t>
                </a:r>
                <a:endParaRPr b="1"/>
              </a:p>
            </p:txBody>
          </p:sp>
        </p:grpSp>
      </p:grpSp>
      <p:graphicFrame>
        <p:nvGraphicFramePr>
          <p:cNvPr id="300" name="Google Shape;300;p22"/>
          <p:cNvGraphicFramePr/>
          <p:nvPr/>
        </p:nvGraphicFramePr>
        <p:xfrm>
          <a:off x="6504825" y="390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{F9408E62-4AEC-4812-A5B6-967D50C94122}</a:tableStyleId>
              </a:tblPr>
              <a:tblGrid>
                <a:gridCol w="1317650"/>
                <a:gridCol w="1022900"/>
              </a:tblGrid>
              <a:tr h="4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Nivel de riesgo</a:t>
                      </a:r>
                      <a:endParaRPr b="1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CED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% Clientes</a:t>
                      </a:r>
                      <a:endParaRPr b="1"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CED1"/>
                    </a:solidFill>
                  </a:tcPr>
                </a:tc>
              </a:tr>
              <a:tr h="4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Muy Alto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4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Alto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13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4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Moderado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4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Bajo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32363D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80</a:t>
                      </a:r>
                      <a:endParaRPr>
                        <a:solidFill>
                          <a:srgbClr val="32363D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id="301" name="Google Shape;301;p22" title="clientes por tipo de crédito.png"/>
          <p:cNvPicPr preferRelativeResize="0"/>
          <p:nvPr/>
        </p:nvPicPr>
        <p:blipFill rotWithShape="1">
          <a:blip r:embed="rId4">
            <a:alphaModFix/>
          </a:blip>
          <a:srcRect b="0" l="0" r="0" t="8675"/>
          <a:stretch/>
        </p:blipFill>
        <p:spPr>
          <a:xfrm>
            <a:off x="2685825" y="3835250"/>
            <a:ext cx="3257500" cy="26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2"/>
          <p:cNvSpPr txBox="1"/>
          <p:nvPr/>
        </p:nvSpPr>
        <p:spPr>
          <a:xfrm>
            <a:off x="712350" y="4562450"/>
            <a:ext cx="215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 DE PRODUCTO CONTRATADO</a:t>
            </a:r>
            <a:endParaRPr b="1"/>
          </a:p>
        </p:txBody>
      </p:sp>
      <p:cxnSp>
        <p:nvCxnSpPr>
          <p:cNvPr id="303" name="Google Shape;303;p22"/>
          <p:cNvCxnSpPr/>
          <p:nvPr/>
        </p:nvCxnSpPr>
        <p:spPr>
          <a:xfrm>
            <a:off x="3030792" y="4709300"/>
            <a:ext cx="0" cy="814500"/>
          </a:xfrm>
          <a:prstGeom prst="straightConnector1">
            <a:avLst/>
          </a:prstGeom>
          <a:noFill/>
          <a:ln cap="flat" cmpd="sng" w="9525">
            <a:solidFill>
              <a:srgbClr val="3035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" name="Google Shape;304;p22"/>
          <p:cNvSpPr txBox="1"/>
          <p:nvPr/>
        </p:nvSpPr>
        <p:spPr>
          <a:xfrm>
            <a:off x="9345875" y="4747100"/>
            <a:ext cx="147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NIVEL DE RIESGO</a:t>
            </a:r>
            <a:endParaRPr b="1"/>
          </a:p>
        </p:txBody>
      </p:sp>
      <p:cxnSp>
        <p:nvCxnSpPr>
          <p:cNvPr id="305" name="Google Shape;305;p22"/>
          <p:cNvCxnSpPr/>
          <p:nvPr/>
        </p:nvCxnSpPr>
        <p:spPr>
          <a:xfrm>
            <a:off x="9095617" y="4709300"/>
            <a:ext cx="0" cy="814500"/>
          </a:xfrm>
          <a:prstGeom prst="straightConnector1">
            <a:avLst/>
          </a:prstGeom>
          <a:noFill/>
          <a:ln cap="flat" cmpd="sng" w="9525">
            <a:solidFill>
              <a:srgbClr val="3035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p22"/>
          <p:cNvSpPr txBox="1"/>
          <p:nvPr/>
        </p:nvSpPr>
        <p:spPr>
          <a:xfrm>
            <a:off x="11907454" y="6481180"/>
            <a:ext cx="2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la oficina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